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74" r:id="rId7"/>
    <p:sldId id="260" r:id="rId8"/>
    <p:sldId id="261" r:id="rId9"/>
    <p:sldId id="262" r:id="rId10"/>
    <p:sldId id="263" r:id="rId11"/>
    <p:sldId id="264" r:id="rId12"/>
    <p:sldId id="265" r:id="rId13"/>
    <p:sldId id="269" r:id="rId14"/>
    <p:sldId id="275" r:id="rId15"/>
    <p:sldId id="270" r:id="rId16"/>
    <p:sldId id="271"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FED5E-2F7E-0A67-B848-DFF77FC8012B}" v="180" dt="2024-03-14T14:39:34.669"/>
    <p1510:client id="{B9671EB2-D2B0-449A-A56C-46D1F0156467}" v="2" dt="2024-03-14T14:53:51.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8764-9F8D-48EF-3EF3-BDCDAC7A0B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AC8909-0B6C-A3D1-946D-D6BC4932C0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37F011-4172-0E50-55C9-4CEAFE0FE9C2}"/>
              </a:ext>
            </a:extLst>
          </p:cNvPr>
          <p:cNvSpPr>
            <a:spLocks noGrp="1"/>
          </p:cNvSpPr>
          <p:nvPr>
            <p:ph type="dt" sz="half" idx="10"/>
          </p:nvPr>
        </p:nvSpPr>
        <p:spPr/>
        <p:txBody>
          <a:bodyPr/>
          <a:lstStyle/>
          <a:p>
            <a:fld id="{A1D94510-5CAE-4D9E-99B5-B28C14EE31C2}" type="datetimeFigureOut">
              <a:rPr lang="en-US" smtClean="0"/>
              <a:t>3/14/2024</a:t>
            </a:fld>
            <a:endParaRPr lang="en-US"/>
          </a:p>
        </p:txBody>
      </p:sp>
      <p:sp>
        <p:nvSpPr>
          <p:cNvPr id="5" name="Footer Placeholder 4">
            <a:extLst>
              <a:ext uri="{FF2B5EF4-FFF2-40B4-BE49-F238E27FC236}">
                <a16:creationId xmlns:a16="http://schemas.microsoft.com/office/drawing/2014/main" id="{CD8157A9-4650-0160-D917-FA14F6D86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6DA27-388D-7677-2BAD-8DCBED501813}"/>
              </a:ext>
            </a:extLst>
          </p:cNvPr>
          <p:cNvSpPr>
            <a:spLocks noGrp="1"/>
          </p:cNvSpPr>
          <p:nvPr>
            <p:ph type="sldNum" sz="quarter" idx="12"/>
          </p:nvPr>
        </p:nvSpPr>
        <p:spPr/>
        <p:txBody>
          <a:bodyPr/>
          <a:lstStyle/>
          <a:p>
            <a:fld id="{F5232C16-93B1-493D-860C-04298CA14E6E}" type="slidenum">
              <a:rPr lang="en-US" smtClean="0"/>
              <a:t>‹#›</a:t>
            </a:fld>
            <a:endParaRPr lang="en-US"/>
          </a:p>
        </p:txBody>
      </p:sp>
    </p:spTree>
    <p:extLst>
      <p:ext uri="{BB962C8B-B14F-4D97-AF65-F5344CB8AC3E}">
        <p14:creationId xmlns:p14="http://schemas.microsoft.com/office/powerpoint/2010/main" val="1399031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00D51-C532-28F5-70A6-07C50FB91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736C72-5AE8-CCBE-9191-DA68F05A7D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86290-29D9-142B-4908-2FD7C3F56C2E}"/>
              </a:ext>
            </a:extLst>
          </p:cNvPr>
          <p:cNvSpPr>
            <a:spLocks noGrp="1"/>
          </p:cNvSpPr>
          <p:nvPr>
            <p:ph type="dt" sz="half" idx="10"/>
          </p:nvPr>
        </p:nvSpPr>
        <p:spPr/>
        <p:txBody>
          <a:bodyPr/>
          <a:lstStyle/>
          <a:p>
            <a:fld id="{A1D94510-5CAE-4D9E-99B5-B28C14EE31C2}" type="datetimeFigureOut">
              <a:rPr lang="en-US" smtClean="0"/>
              <a:t>3/14/2024</a:t>
            </a:fld>
            <a:endParaRPr lang="en-US"/>
          </a:p>
        </p:txBody>
      </p:sp>
      <p:sp>
        <p:nvSpPr>
          <p:cNvPr id="5" name="Footer Placeholder 4">
            <a:extLst>
              <a:ext uri="{FF2B5EF4-FFF2-40B4-BE49-F238E27FC236}">
                <a16:creationId xmlns:a16="http://schemas.microsoft.com/office/drawing/2014/main" id="{7FD5A36E-2444-8BE4-C643-47EF3A1F4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D7612-DE46-4DE9-CFAC-3D6DDA7EC5E9}"/>
              </a:ext>
            </a:extLst>
          </p:cNvPr>
          <p:cNvSpPr>
            <a:spLocks noGrp="1"/>
          </p:cNvSpPr>
          <p:nvPr>
            <p:ph type="sldNum" sz="quarter" idx="12"/>
          </p:nvPr>
        </p:nvSpPr>
        <p:spPr/>
        <p:txBody>
          <a:bodyPr/>
          <a:lstStyle/>
          <a:p>
            <a:fld id="{F5232C16-93B1-493D-860C-04298CA14E6E}" type="slidenum">
              <a:rPr lang="en-US" smtClean="0"/>
              <a:t>‹#›</a:t>
            </a:fld>
            <a:endParaRPr lang="en-US"/>
          </a:p>
        </p:txBody>
      </p:sp>
    </p:spTree>
    <p:extLst>
      <p:ext uri="{BB962C8B-B14F-4D97-AF65-F5344CB8AC3E}">
        <p14:creationId xmlns:p14="http://schemas.microsoft.com/office/powerpoint/2010/main" val="1807727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07CDEB-EB23-F517-6D85-7F2AF7891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A5C3F6-C685-86B9-1D20-B7062CA865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2CBD8-1F2F-1D47-0568-EF37065B39AD}"/>
              </a:ext>
            </a:extLst>
          </p:cNvPr>
          <p:cNvSpPr>
            <a:spLocks noGrp="1"/>
          </p:cNvSpPr>
          <p:nvPr>
            <p:ph type="dt" sz="half" idx="10"/>
          </p:nvPr>
        </p:nvSpPr>
        <p:spPr/>
        <p:txBody>
          <a:bodyPr/>
          <a:lstStyle/>
          <a:p>
            <a:fld id="{A1D94510-5CAE-4D9E-99B5-B28C14EE31C2}" type="datetimeFigureOut">
              <a:rPr lang="en-US" smtClean="0"/>
              <a:t>3/14/2024</a:t>
            </a:fld>
            <a:endParaRPr lang="en-US"/>
          </a:p>
        </p:txBody>
      </p:sp>
      <p:sp>
        <p:nvSpPr>
          <p:cNvPr id="5" name="Footer Placeholder 4">
            <a:extLst>
              <a:ext uri="{FF2B5EF4-FFF2-40B4-BE49-F238E27FC236}">
                <a16:creationId xmlns:a16="http://schemas.microsoft.com/office/drawing/2014/main" id="{CD69262B-468D-CB9D-55F7-ADB402145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C8571-8E3E-B490-A642-C7F85715CF49}"/>
              </a:ext>
            </a:extLst>
          </p:cNvPr>
          <p:cNvSpPr>
            <a:spLocks noGrp="1"/>
          </p:cNvSpPr>
          <p:nvPr>
            <p:ph type="sldNum" sz="quarter" idx="12"/>
          </p:nvPr>
        </p:nvSpPr>
        <p:spPr/>
        <p:txBody>
          <a:bodyPr/>
          <a:lstStyle/>
          <a:p>
            <a:fld id="{F5232C16-93B1-493D-860C-04298CA14E6E}" type="slidenum">
              <a:rPr lang="en-US" smtClean="0"/>
              <a:t>‹#›</a:t>
            </a:fld>
            <a:endParaRPr lang="en-US"/>
          </a:p>
        </p:txBody>
      </p:sp>
    </p:spTree>
    <p:extLst>
      <p:ext uri="{BB962C8B-B14F-4D97-AF65-F5344CB8AC3E}">
        <p14:creationId xmlns:p14="http://schemas.microsoft.com/office/powerpoint/2010/main" val="302187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0E1D-0698-EF75-250F-C9227DF3ED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75ACCA-CD5E-4821-B0E1-96D28DEA9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0DCB0-B92D-AFFD-CF37-E515D80F6F7B}"/>
              </a:ext>
            </a:extLst>
          </p:cNvPr>
          <p:cNvSpPr>
            <a:spLocks noGrp="1"/>
          </p:cNvSpPr>
          <p:nvPr>
            <p:ph type="dt" sz="half" idx="10"/>
          </p:nvPr>
        </p:nvSpPr>
        <p:spPr/>
        <p:txBody>
          <a:bodyPr/>
          <a:lstStyle/>
          <a:p>
            <a:fld id="{A1D94510-5CAE-4D9E-99B5-B28C14EE31C2}" type="datetimeFigureOut">
              <a:rPr lang="en-US" smtClean="0"/>
              <a:t>3/14/2024</a:t>
            </a:fld>
            <a:endParaRPr lang="en-US"/>
          </a:p>
        </p:txBody>
      </p:sp>
      <p:sp>
        <p:nvSpPr>
          <p:cNvPr id="5" name="Footer Placeholder 4">
            <a:extLst>
              <a:ext uri="{FF2B5EF4-FFF2-40B4-BE49-F238E27FC236}">
                <a16:creationId xmlns:a16="http://schemas.microsoft.com/office/drawing/2014/main" id="{3C4AE5FA-7A2A-99FA-0C5A-416112AC1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307DC-9547-01E4-EC22-86B667D68098}"/>
              </a:ext>
            </a:extLst>
          </p:cNvPr>
          <p:cNvSpPr>
            <a:spLocks noGrp="1"/>
          </p:cNvSpPr>
          <p:nvPr>
            <p:ph type="sldNum" sz="quarter" idx="12"/>
          </p:nvPr>
        </p:nvSpPr>
        <p:spPr/>
        <p:txBody>
          <a:bodyPr/>
          <a:lstStyle/>
          <a:p>
            <a:fld id="{F5232C16-93B1-493D-860C-04298CA14E6E}" type="slidenum">
              <a:rPr lang="en-US" smtClean="0"/>
              <a:t>‹#›</a:t>
            </a:fld>
            <a:endParaRPr lang="en-US"/>
          </a:p>
        </p:txBody>
      </p:sp>
    </p:spTree>
    <p:extLst>
      <p:ext uri="{BB962C8B-B14F-4D97-AF65-F5344CB8AC3E}">
        <p14:creationId xmlns:p14="http://schemas.microsoft.com/office/powerpoint/2010/main" val="403378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A5FFC-152E-348D-8696-A4EACBA0DC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7C1BD3-1FE5-E4CA-C6F6-089075218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B8A834-2264-5FFD-AEF4-67AF3BBC90F2}"/>
              </a:ext>
            </a:extLst>
          </p:cNvPr>
          <p:cNvSpPr>
            <a:spLocks noGrp="1"/>
          </p:cNvSpPr>
          <p:nvPr>
            <p:ph type="dt" sz="half" idx="10"/>
          </p:nvPr>
        </p:nvSpPr>
        <p:spPr/>
        <p:txBody>
          <a:bodyPr/>
          <a:lstStyle/>
          <a:p>
            <a:fld id="{A1D94510-5CAE-4D9E-99B5-B28C14EE31C2}" type="datetimeFigureOut">
              <a:rPr lang="en-US" smtClean="0"/>
              <a:t>3/14/2024</a:t>
            </a:fld>
            <a:endParaRPr lang="en-US"/>
          </a:p>
        </p:txBody>
      </p:sp>
      <p:sp>
        <p:nvSpPr>
          <p:cNvPr id="5" name="Footer Placeholder 4">
            <a:extLst>
              <a:ext uri="{FF2B5EF4-FFF2-40B4-BE49-F238E27FC236}">
                <a16:creationId xmlns:a16="http://schemas.microsoft.com/office/drawing/2014/main" id="{E7F4A5EF-CB95-97C6-4A10-3B1F61C7AA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BE7BB-1F9B-7FEE-98A7-0C6897AF328F}"/>
              </a:ext>
            </a:extLst>
          </p:cNvPr>
          <p:cNvSpPr>
            <a:spLocks noGrp="1"/>
          </p:cNvSpPr>
          <p:nvPr>
            <p:ph type="sldNum" sz="quarter" idx="12"/>
          </p:nvPr>
        </p:nvSpPr>
        <p:spPr/>
        <p:txBody>
          <a:bodyPr/>
          <a:lstStyle/>
          <a:p>
            <a:fld id="{F5232C16-93B1-493D-860C-04298CA14E6E}" type="slidenum">
              <a:rPr lang="en-US" smtClean="0"/>
              <a:t>‹#›</a:t>
            </a:fld>
            <a:endParaRPr lang="en-US"/>
          </a:p>
        </p:txBody>
      </p:sp>
    </p:spTree>
    <p:extLst>
      <p:ext uri="{BB962C8B-B14F-4D97-AF65-F5344CB8AC3E}">
        <p14:creationId xmlns:p14="http://schemas.microsoft.com/office/powerpoint/2010/main" val="2286684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83A9-E128-904A-4DE7-8B3473AE8F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BD940-0F7A-C813-C4CD-83651A6EF3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D6407-AA5F-74B1-2F09-F1D9362CAB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7BCA9C-296A-55E2-C7C6-910F876C5436}"/>
              </a:ext>
            </a:extLst>
          </p:cNvPr>
          <p:cNvSpPr>
            <a:spLocks noGrp="1"/>
          </p:cNvSpPr>
          <p:nvPr>
            <p:ph type="dt" sz="half" idx="10"/>
          </p:nvPr>
        </p:nvSpPr>
        <p:spPr/>
        <p:txBody>
          <a:bodyPr/>
          <a:lstStyle/>
          <a:p>
            <a:fld id="{A1D94510-5CAE-4D9E-99B5-B28C14EE31C2}" type="datetimeFigureOut">
              <a:rPr lang="en-US" smtClean="0"/>
              <a:t>3/14/2024</a:t>
            </a:fld>
            <a:endParaRPr lang="en-US"/>
          </a:p>
        </p:txBody>
      </p:sp>
      <p:sp>
        <p:nvSpPr>
          <p:cNvPr id="6" name="Footer Placeholder 5">
            <a:extLst>
              <a:ext uri="{FF2B5EF4-FFF2-40B4-BE49-F238E27FC236}">
                <a16:creationId xmlns:a16="http://schemas.microsoft.com/office/drawing/2014/main" id="{B5D88FAB-05A4-060B-DE50-05F1C7718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E83DC-D7FB-9E1F-5C5E-CB56BD85960A}"/>
              </a:ext>
            </a:extLst>
          </p:cNvPr>
          <p:cNvSpPr>
            <a:spLocks noGrp="1"/>
          </p:cNvSpPr>
          <p:nvPr>
            <p:ph type="sldNum" sz="quarter" idx="12"/>
          </p:nvPr>
        </p:nvSpPr>
        <p:spPr/>
        <p:txBody>
          <a:bodyPr/>
          <a:lstStyle/>
          <a:p>
            <a:fld id="{F5232C16-93B1-493D-860C-04298CA14E6E}" type="slidenum">
              <a:rPr lang="en-US" smtClean="0"/>
              <a:t>‹#›</a:t>
            </a:fld>
            <a:endParaRPr lang="en-US"/>
          </a:p>
        </p:txBody>
      </p:sp>
    </p:spTree>
    <p:extLst>
      <p:ext uri="{BB962C8B-B14F-4D97-AF65-F5344CB8AC3E}">
        <p14:creationId xmlns:p14="http://schemas.microsoft.com/office/powerpoint/2010/main" val="3817581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E6E4-CAEB-47A4-8C7A-4762D05E98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47F61C-95AE-1857-C656-B7D5A826B7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0A94FB-EB54-312C-4948-6555A1F156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845E6D-0402-C824-A9F6-6C1AAD4A90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4911B8-3EB6-D0D7-4B94-9063A78402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6534EC-C3EE-BBDC-0C0E-41583C4ECF1F}"/>
              </a:ext>
            </a:extLst>
          </p:cNvPr>
          <p:cNvSpPr>
            <a:spLocks noGrp="1"/>
          </p:cNvSpPr>
          <p:nvPr>
            <p:ph type="dt" sz="half" idx="10"/>
          </p:nvPr>
        </p:nvSpPr>
        <p:spPr/>
        <p:txBody>
          <a:bodyPr/>
          <a:lstStyle/>
          <a:p>
            <a:fld id="{A1D94510-5CAE-4D9E-99B5-B28C14EE31C2}" type="datetimeFigureOut">
              <a:rPr lang="en-US" smtClean="0"/>
              <a:t>3/14/2024</a:t>
            </a:fld>
            <a:endParaRPr lang="en-US"/>
          </a:p>
        </p:txBody>
      </p:sp>
      <p:sp>
        <p:nvSpPr>
          <p:cNvPr id="8" name="Footer Placeholder 7">
            <a:extLst>
              <a:ext uri="{FF2B5EF4-FFF2-40B4-BE49-F238E27FC236}">
                <a16:creationId xmlns:a16="http://schemas.microsoft.com/office/drawing/2014/main" id="{7B4846DB-37E1-F0CC-6E54-5F04CF08B3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7C789-D251-8751-AE53-505C58C2F630}"/>
              </a:ext>
            </a:extLst>
          </p:cNvPr>
          <p:cNvSpPr>
            <a:spLocks noGrp="1"/>
          </p:cNvSpPr>
          <p:nvPr>
            <p:ph type="sldNum" sz="quarter" idx="12"/>
          </p:nvPr>
        </p:nvSpPr>
        <p:spPr/>
        <p:txBody>
          <a:bodyPr/>
          <a:lstStyle/>
          <a:p>
            <a:fld id="{F5232C16-93B1-493D-860C-04298CA14E6E}" type="slidenum">
              <a:rPr lang="en-US" smtClean="0"/>
              <a:t>‹#›</a:t>
            </a:fld>
            <a:endParaRPr lang="en-US"/>
          </a:p>
        </p:txBody>
      </p:sp>
    </p:spTree>
    <p:extLst>
      <p:ext uri="{BB962C8B-B14F-4D97-AF65-F5344CB8AC3E}">
        <p14:creationId xmlns:p14="http://schemas.microsoft.com/office/powerpoint/2010/main" val="3967161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8B9C-45E9-0D95-475F-5144367110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FB7183-6E3A-D42F-ACC9-F7BF95AF1386}"/>
              </a:ext>
            </a:extLst>
          </p:cNvPr>
          <p:cNvSpPr>
            <a:spLocks noGrp="1"/>
          </p:cNvSpPr>
          <p:nvPr>
            <p:ph type="dt" sz="half" idx="10"/>
          </p:nvPr>
        </p:nvSpPr>
        <p:spPr/>
        <p:txBody>
          <a:bodyPr/>
          <a:lstStyle/>
          <a:p>
            <a:fld id="{A1D94510-5CAE-4D9E-99B5-B28C14EE31C2}" type="datetimeFigureOut">
              <a:rPr lang="en-US" smtClean="0"/>
              <a:t>3/14/2024</a:t>
            </a:fld>
            <a:endParaRPr lang="en-US"/>
          </a:p>
        </p:txBody>
      </p:sp>
      <p:sp>
        <p:nvSpPr>
          <p:cNvPr id="4" name="Footer Placeholder 3">
            <a:extLst>
              <a:ext uri="{FF2B5EF4-FFF2-40B4-BE49-F238E27FC236}">
                <a16:creationId xmlns:a16="http://schemas.microsoft.com/office/drawing/2014/main" id="{AA0326A0-F069-1900-D2DE-0169E9FB2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AF7EC4-F1BA-4213-5771-FD263E2D47B7}"/>
              </a:ext>
            </a:extLst>
          </p:cNvPr>
          <p:cNvSpPr>
            <a:spLocks noGrp="1"/>
          </p:cNvSpPr>
          <p:nvPr>
            <p:ph type="sldNum" sz="quarter" idx="12"/>
          </p:nvPr>
        </p:nvSpPr>
        <p:spPr/>
        <p:txBody>
          <a:bodyPr/>
          <a:lstStyle/>
          <a:p>
            <a:fld id="{F5232C16-93B1-493D-860C-04298CA14E6E}" type="slidenum">
              <a:rPr lang="en-US" smtClean="0"/>
              <a:t>‹#›</a:t>
            </a:fld>
            <a:endParaRPr lang="en-US"/>
          </a:p>
        </p:txBody>
      </p:sp>
    </p:spTree>
    <p:extLst>
      <p:ext uri="{BB962C8B-B14F-4D97-AF65-F5344CB8AC3E}">
        <p14:creationId xmlns:p14="http://schemas.microsoft.com/office/powerpoint/2010/main" val="2310592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5A3C1499-D67A-BED3-8353-9DE0F9A0D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9000" y="4927600"/>
            <a:ext cx="2255096" cy="1756156"/>
          </a:xfrm>
          <a:prstGeom prst="rect">
            <a:avLst/>
          </a:prstGeom>
        </p:spPr>
      </p:pic>
    </p:spTree>
    <p:extLst>
      <p:ext uri="{BB962C8B-B14F-4D97-AF65-F5344CB8AC3E}">
        <p14:creationId xmlns:p14="http://schemas.microsoft.com/office/powerpoint/2010/main" val="2748308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1B8FD-55FC-9F4D-39C0-120CEC566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78DF11-4875-A5E9-CC09-9369C5BBF2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36E00E-6CD9-04BA-4E04-FD70270286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20403-F3CF-730A-0C39-A13D8B817B9B}"/>
              </a:ext>
            </a:extLst>
          </p:cNvPr>
          <p:cNvSpPr>
            <a:spLocks noGrp="1"/>
          </p:cNvSpPr>
          <p:nvPr>
            <p:ph type="dt" sz="half" idx="10"/>
          </p:nvPr>
        </p:nvSpPr>
        <p:spPr/>
        <p:txBody>
          <a:bodyPr/>
          <a:lstStyle/>
          <a:p>
            <a:fld id="{A1D94510-5CAE-4D9E-99B5-B28C14EE31C2}" type="datetimeFigureOut">
              <a:rPr lang="en-US" smtClean="0"/>
              <a:t>3/14/2024</a:t>
            </a:fld>
            <a:endParaRPr lang="en-US"/>
          </a:p>
        </p:txBody>
      </p:sp>
      <p:sp>
        <p:nvSpPr>
          <p:cNvPr id="6" name="Footer Placeholder 5">
            <a:extLst>
              <a:ext uri="{FF2B5EF4-FFF2-40B4-BE49-F238E27FC236}">
                <a16:creationId xmlns:a16="http://schemas.microsoft.com/office/drawing/2014/main" id="{2CC387DF-C490-DD2C-21C4-067B086999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BD536C-856D-9841-A470-1C3177B582A3}"/>
              </a:ext>
            </a:extLst>
          </p:cNvPr>
          <p:cNvSpPr>
            <a:spLocks noGrp="1"/>
          </p:cNvSpPr>
          <p:nvPr>
            <p:ph type="sldNum" sz="quarter" idx="12"/>
          </p:nvPr>
        </p:nvSpPr>
        <p:spPr/>
        <p:txBody>
          <a:bodyPr/>
          <a:lstStyle/>
          <a:p>
            <a:fld id="{F5232C16-93B1-493D-860C-04298CA14E6E}" type="slidenum">
              <a:rPr lang="en-US" smtClean="0"/>
              <a:t>‹#›</a:t>
            </a:fld>
            <a:endParaRPr lang="en-US"/>
          </a:p>
        </p:txBody>
      </p:sp>
    </p:spTree>
    <p:extLst>
      <p:ext uri="{BB962C8B-B14F-4D97-AF65-F5344CB8AC3E}">
        <p14:creationId xmlns:p14="http://schemas.microsoft.com/office/powerpoint/2010/main" val="245982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9183-3F59-A56A-75CE-A1AD7C6E79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84F56B-2956-70F9-EBCE-1BFB193354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FC388-16B2-E0CE-1709-8CF97C9B8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482D7-B204-2A7E-760F-7A24A28CFF0A}"/>
              </a:ext>
            </a:extLst>
          </p:cNvPr>
          <p:cNvSpPr>
            <a:spLocks noGrp="1"/>
          </p:cNvSpPr>
          <p:nvPr>
            <p:ph type="dt" sz="half" idx="10"/>
          </p:nvPr>
        </p:nvSpPr>
        <p:spPr/>
        <p:txBody>
          <a:bodyPr/>
          <a:lstStyle/>
          <a:p>
            <a:fld id="{A1D94510-5CAE-4D9E-99B5-B28C14EE31C2}" type="datetimeFigureOut">
              <a:rPr lang="en-US" smtClean="0"/>
              <a:t>3/14/2024</a:t>
            </a:fld>
            <a:endParaRPr lang="en-US"/>
          </a:p>
        </p:txBody>
      </p:sp>
      <p:sp>
        <p:nvSpPr>
          <p:cNvPr id="6" name="Footer Placeholder 5">
            <a:extLst>
              <a:ext uri="{FF2B5EF4-FFF2-40B4-BE49-F238E27FC236}">
                <a16:creationId xmlns:a16="http://schemas.microsoft.com/office/drawing/2014/main" id="{0F7A62A7-0EBB-BAD3-15DE-A8C5989A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05B3E-25F4-7734-30BF-B00CC97E14BF}"/>
              </a:ext>
            </a:extLst>
          </p:cNvPr>
          <p:cNvSpPr>
            <a:spLocks noGrp="1"/>
          </p:cNvSpPr>
          <p:nvPr>
            <p:ph type="sldNum" sz="quarter" idx="12"/>
          </p:nvPr>
        </p:nvSpPr>
        <p:spPr/>
        <p:txBody>
          <a:bodyPr/>
          <a:lstStyle/>
          <a:p>
            <a:fld id="{F5232C16-93B1-493D-860C-04298CA14E6E}" type="slidenum">
              <a:rPr lang="en-US" smtClean="0"/>
              <a:t>‹#›</a:t>
            </a:fld>
            <a:endParaRPr lang="en-US"/>
          </a:p>
        </p:txBody>
      </p:sp>
    </p:spTree>
    <p:extLst>
      <p:ext uri="{BB962C8B-B14F-4D97-AF65-F5344CB8AC3E}">
        <p14:creationId xmlns:p14="http://schemas.microsoft.com/office/powerpoint/2010/main" val="3821589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5C5C1E-AE98-C332-42FD-876C6DABF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987E4D-C2B8-1A98-768E-9D9F5F57C3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7EE58-45A8-96D7-EAA4-1B9311917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94510-5CAE-4D9E-99B5-B28C14EE31C2}" type="datetimeFigureOut">
              <a:rPr lang="en-US" smtClean="0"/>
              <a:t>3/14/2024</a:t>
            </a:fld>
            <a:endParaRPr lang="en-US"/>
          </a:p>
        </p:txBody>
      </p:sp>
      <p:sp>
        <p:nvSpPr>
          <p:cNvPr id="5" name="Footer Placeholder 4">
            <a:extLst>
              <a:ext uri="{FF2B5EF4-FFF2-40B4-BE49-F238E27FC236}">
                <a16:creationId xmlns:a16="http://schemas.microsoft.com/office/drawing/2014/main" id="{F2942174-6540-0120-B19A-1253CB88A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26C18A-B9D2-6969-B02F-7B090AF63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32C16-93B1-493D-860C-04298CA14E6E}" type="slidenum">
              <a:rPr lang="en-US" smtClean="0"/>
              <a:t>‹#›</a:t>
            </a:fld>
            <a:endParaRPr lang="en-US"/>
          </a:p>
        </p:txBody>
      </p:sp>
    </p:spTree>
    <p:extLst>
      <p:ext uri="{BB962C8B-B14F-4D97-AF65-F5344CB8AC3E}">
        <p14:creationId xmlns:p14="http://schemas.microsoft.com/office/powerpoint/2010/main" val="1626956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GTDdMaJXCRQ&amp;t=1s"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publicdomainpictures.net/en/view-image.php?image=127836&amp;picture=global-people" TargetMode="External"/><Relationship Id="rId7" Type="http://schemas.openxmlformats.org/officeDocument/2006/relationships/hyperlink" Target="https://pixabay.com/en/maps-country-america-states-land-812736/"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www.sourcewatch.org/index.php?title=File:Colorado_state_flag.png" TargetMode="External"/><Relationship Id="rId4" Type="http://schemas.openxmlformats.org/officeDocument/2006/relationships/image" Target="../media/image5.pn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hyperlink" Target="https://www.sabeusa.org/meet-sabe/"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sabeusa.org/meet-sabe/"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espeakforourselves.com/"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day-calender-week-organizer-42975/" TargetMode="External"/><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0CBD4D-6549-27EF-48F0-97923249D385}"/>
              </a:ext>
            </a:extLst>
          </p:cNvPr>
          <p:cNvSpPr>
            <a:spLocks noGrp="1"/>
          </p:cNvSpPr>
          <p:nvPr>
            <p:ph type="ctrTitle"/>
          </p:nvPr>
        </p:nvSpPr>
        <p:spPr>
          <a:xfrm>
            <a:off x="5093520" y="2744662"/>
            <a:ext cx="6589707" cy="2387600"/>
          </a:xfrm>
        </p:spPr>
        <p:txBody>
          <a:bodyPr>
            <a:normAutofit/>
          </a:bodyPr>
          <a:lstStyle/>
          <a:p>
            <a:pPr algn="r"/>
            <a:r>
              <a:rPr lang="en-US">
                <a:solidFill>
                  <a:srgbClr val="FFFFFF"/>
                </a:solidFill>
              </a:rPr>
              <a:t>Self-Advocacy</a:t>
            </a:r>
          </a:p>
        </p:txBody>
      </p:sp>
      <p:sp>
        <p:nvSpPr>
          <p:cNvPr id="3" name="Subtitle 2">
            <a:extLst>
              <a:ext uri="{FF2B5EF4-FFF2-40B4-BE49-F238E27FC236}">
                <a16:creationId xmlns:a16="http://schemas.microsoft.com/office/drawing/2014/main" id="{AE938F24-CEAC-F047-4531-17B23EB673DB}"/>
              </a:ext>
            </a:extLst>
          </p:cNvPr>
          <p:cNvSpPr>
            <a:spLocks noGrp="1"/>
          </p:cNvSpPr>
          <p:nvPr>
            <p:ph type="subTitle" idx="1"/>
          </p:nvPr>
        </p:nvSpPr>
        <p:spPr>
          <a:xfrm>
            <a:off x="5093520" y="5224337"/>
            <a:ext cx="6589707" cy="1329443"/>
          </a:xfrm>
        </p:spPr>
        <p:txBody>
          <a:bodyPr vert="horz" lIns="91440" tIns="45720" rIns="91440" bIns="45720" rtlCol="0" anchor="t">
            <a:normAutofit/>
          </a:bodyPr>
          <a:lstStyle/>
          <a:p>
            <a:pPr algn="r"/>
            <a:r>
              <a:rPr lang="en-US" dirty="0">
                <a:solidFill>
                  <a:srgbClr val="FFFFFF"/>
                </a:solidFill>
              </a:rPr>
              <a:t>An Introduction</a:t>
            </a:r>
          </a:p>
        </p:txBody>
      </p:sp>
      <p:cxnSp>
        <p:nvCxnSpPr>
          <p:cNvPr id="32" name="Straight Connector 31">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2" name="Arc 41">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53754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C6F9D9D-B6B8-3947-BE9D-7CBACF9CB98B}"/>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chemeClr val="tx1"/>
                </a:solidFill>
                <a:latin typeface="+mj-lt"/>
                <a:ea typeface="+mj-ea"/>
                <a:cs typeface="+mj-cs"/>
              </a:rPr>
              <a:t>Local: People First of Jefferson County</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28724841-9257-FA88-0FA3-6310273E7C92}"/>
              </a:ext>
            </a:extLst>
          </p:cNvPr>
          <p:cNvSpPr txBox="1"/>
          <p:nvPr/>
        </p:nvSpPr>
        <p:spPr>
          <a:xfrm>
            <a:off x="566928" y="2313010"/>
            <a:ext cx="10168128" cy="3695020"/>
          </a:xfrm>
          <a:prstGeom prst="rect">
            <a:avLst/>
          </a:prstGeom>
        </p:spPr>
        <p:txBody>
          <a:bodyPr vert="horz" lIns="91440" tIns="45720" rIns="91440" bIns="45720" rtlCol="0">
            <a:normAutofit/>
          </a:bodyPr>
          <a:lstStyle/>
          <a:p>
            <a:pPr>
              <a:lnSpc>
                <a:spcPct val="90000"/>
              </a:lnSpc>
              <a:spcAft>
                <a:spcPts val="600"/>
              </a:spcAft>
            </a:pPr>
            <a:r>
              <a:rPr lang="en-US" sz="2200"/>
              <a:t>People First of Jefferson County is a group of self-advocates and Arc advisors that meets the first Wednesday of every month. This group is a local chapter of Speaking For Ourselves – Colorado, which holds quarterly meetings around the state. Members of both groups focus on making positive changes in our community and beyond, becoming stronger self-advocates, and supporting each other. We share fellowship within our chapter and with other chapters around the state. No matter how serious the topic, we always incorporate fun things.</a:t>
            </a:r>
          </a:p>
          <a:p>
            <a:pPr>
              <a:lnSpc>
                <a:spcPct val="90000"/>
              </a:lnSpc>
              <a:spcAft>
                <a:spcPts val="600"/>
              </a:spcAft>
            </a:pPr>
            <a:endParaRPr lang="en-US" sz="2200"/>
          </a:p>
          <a:p>
            <a:pPr>
              <a:lnSpc>
                <a:spcPct val="90000"/>
              </a:lnSpc>
              <a:spcAft>
                <a:spcPts val="600"/>
              </a:spcAft>
            </a:pPr>
            <a:r>
              <a:rPr lang="en-US" sz="2200"/>
              <a:t>People First meetings are held the first Wednesday of every month from 5:30 – 6:30 PM at The Arc's office in Lakewood. </a:t>
            </a:r>
          </a:p>
        </p:txBody>
      </p:sp>
      <p:sp>
        <p:nvSpPr>
          <p:cNvPr id="3" name="TextBox 2">
            <a:extLst>
              <a:ext uri="{FF2B5EF4-FFF2-40B4-BE49-F238E27FC236}">
                <a16:creationId xmlns:a16="http://schemas.microsoft.com/office/drawing/2014/main" id="{9A05DE4B-F28D-8662-0D4A-5A28D3644BCB}"/>
              </a:ext>
            </a:extLst>
          </p:cNvPr>
          <p:cNvSpPr txBox="1"/>
          <p:nvPr/>
        </p:nvSpPr>
        <p:spPr>
          <a:xfrm>
            <a:off x="3428874" y="5971349"/>
            <a:ext cx="5334251" cy="461665"/>
          </a:xfrm>
          <a:prstGeom prst="rect">
            <a:avLst/>
          </a:prstGeom>
          <a:noFill/>
        </p:spPr>
        <p:txBody>
          <a:bodyPr wrap="square" rtlCol="0">
            <a:spAutoFit/>
          </a:bodyPr>
          <a:lstStyle/>
          <a:p>
            <a:r>
              <a:rPr lang="en-US" sz="2400">
                <a:hlinkClick r:id="rId2"/>
              </a:rPr>
              <a:t>Video: People First of Jefferson County!</a:t>
            </a:r>
            <a:endParaRPr lang="en-US" sz="2400"/>
          </a:p>
        </p:txBody>
      </p:sp>
    </p:spTree>
    <p:extLst>
      <p:ext uri="{BB962C8B-B14F-4D97-AF65-F5344CB8AC3E}">
        <p14:creationId xmlns:p14="http://schemas.microsoft.com/office/powerpoint/2010/main" val="2527436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 name="Freeform: Shape 8">
            <a:extLst>
              <a:ext uri="{FF2B5EF4-FFF2-40B4-BE49-F238E27FC236}">
                <a16:creationId xmlns:a16="http://schemas.microsoft.com/office/drawing/2014/main" id="{072DC3EE-C469-49E0-A83D-CA3BE525C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9547224" cy="6858000"/>
          </a:xfrm>
          <a:custGeom>
            <a:avLst/>
            <a:gdLst>
              <a:gd name="connsiteX0" fmla="*/ 7924201 w 9547224"/>
              <a:gd name="connsiteY0" fmla="*/ 0 h 6858000"/>
              <a:gd name="connsiteX1" fmla="*/ 6830968 w 9547224"/>
              <a:gd name="connsiteY1" fmla="*/ 0 h 6858000"/>
              <a:gd name="connsiteX2" fmla="*/ 6514769 w 9547224"/>
              <a:gd name="connsiteY2" fmla="*/ 0 h 6858000"/>
              <a:gd name="connsiteX3" fmla="*/ 6050802 w 9547224"/>
              <a:gd name="connsiteY3" fmla="*/ 0 h 6858000"/>
              <a:gd name="connsiteX4" fmla="*/ 4341273 w 9547224"/>
              <a:gd name="connsiteY4" fmla="*/ 0 h 6858000"/>
              <a:gd name="connsiteX5" fmla="*/ 0 w 9547224"/>
              <a:gd name="connsiteY5" fmla="*/ 0 h 6858000"/>
              <a:gd name="connsiteX6" fmla="*/ 0 w 9547224"/>
              <a:gd name="connsiteY6" fmla="*/ 6858000 h 6858000"/>
              <a:gd name="connsiteX7" fmla="*/ 4341273 w 9547224"/>
              <a:gd name="connsiteY7" fmla="*/ 6858000 h 6858000"/>
              <a:gd name="connsiteX8" fmla="*/ 6050802 w 9547224"/>
              <a:gd name="connsiteY8" fmla="*/ 6858000 h 6858000"/>
              <a:gd name="connsiteX9" fmla="*/ 6514769 w 9547224"/>
              <a:gd name="connsiteY9" fmla="*/ 6858000 h 6858000"/>
              <a:gd name="connsiteX10" fmla="*/ 6830968 w 9547224"/>
              <a:gd name="connsiteY10" fmla="*/ 6858000 h 6858000"/>
              <a:gd name="connsiteX11" fmla="*/ 7044470 w 9547224"/>
              <a:gd name="connsiteY11" fmla="*/ 6858000 h 6858000"/>
              <a:gd name="connsiteX12" fmla="*/ 7156226 w 9547224"/>
              <a:gd name="connsiteY12" fmla="*/ 6780599 h 6858000"/>
              <a:gd name="connsiteX13" fmla="*/ 7672874 w 9547224"/>
              <a:gd name="connsiteY13" fmla="*/ 6374814 h 6858000"/>
              <a:gd name="connsiteX14" fmla="*/ 9547224 w 9547224"/>
              <a:gd name="connsiteY14" fmla="*/ 3621656 h 6858000"/>
              <a:gd name="connsiteX15" fmla="*/ 7946325 w 9547224"/>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7224" h="6858000">
                <a:moveTo>
                  <a:pt x="7924201" y="0"/>
                </a:moveTo>
                <a:lnTo>
                  <a:pt x="6830968" y="0"/>
                </a:lnTo>
                <a:lnTo>
                  <a:pt x="6514769" y="0"/>
                </a:lnTo>
                <a:lnTo>
                  <a:pt x="6050802" y="0"/>
                </a:lnTo>
                <a:lnTo>
                  <a:pt x="4341273" y="0"/>
                </a:lnTo>
                <a:lnTo>
                  <a:pt x="0" y="0"/>
                </a:lnTo>
                <a:lnTo>
                  <a:pt x="0" y="6858000"/>
                </a:lnTo>
                <a:lnTo>
                  <a:pt x="4341273" y="6858000"/>
                </a:lnTo>
                <a:lnTo>
                  <a:pt x="6050802" y="6858000"/>
                </a:lnTo>
                <a:lnTo>
                  <a:pt x="6514769" y="6858000"/>
                </a:lnTo>
                <a:lnTo>
                  <a:pt x="6830968" y="6858000"/>
                </a:lnTo>
                <a:lnTo>
                  <a:pt x="7044470" y="6858000"/>
                </a:lnTo>
                <a:lnTo>
                  <a:pt x="7156226" y="6780599"/>
                </a:lnTo>
                <a:cubicBezTo>
                  <a:pt x="7330044" y="6653108"/>
                  <a:pt x="7500671" y="6515397"/>
                  <a:pt x="7672874" y="6374814"/>
                </a:cubicBezTo>
                <a:cubicBezTo>
                  <a:pt x="8618499" y="5602839"/>
                  <a:pt x="9547224" y="4969131"/>
                  <a:pt x="9547224" y="3621656"/>
                </a:cubicBezTo>
                <a:cubicBezTo>
                  <a:pt x="9547224" y="2093192"/>
                  <a:pt x="8973488" y="754641"/>
                  <a:pt x="7946325"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 name="IMG_8943 (1)">
            <a:hlinkClick r:id="" action="ppaction://media"/>
            <a:extLst>
              <a:ext uri="{FF2B5EF4-FFF2-40B4-BE49-F238E27FC236}">
                <a16:creationId xmlns:a16="http://schemas.microsoft.com/office/drawing/2014/main" id="{F3293DCA-3C71-B4BC-D2CD-8F250B724B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8057" y="1078173"/>
            <a:ext cx="2625487" cy="4667534"/>
          </a:xfrm>
          <a:prstGeom prst="roundRect">
            <a:avLst/>
          </a:prstGeom>
          <a:ln>
            <a:noFill/>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TextBox 2">
            <a:extLst>
              <a:ext uri="{FF2B5EF4-FFF2-40B4-BE49-F238E27FC236}">
                <a16:creationId xmlns:a16="http://schemas.microsoft.com/office/drawing/2014/main" id="{A2E63D9C-74D3-0A0C-F799-3AB97D1AFF74}"/>
              </a:ext>
            </a:extLst>
          </p:cNvPr>
          <p:cNvSpPr txBox="1"/>
          <p:nvPr/>
        </p:nvSpPr>
        <p:spPr>
          <a:xfrm>
            <a:off x="2807292" y="2775426"/>
            <a:ext cx="3550763" cy="954107"/>
          </a:xfrm>
          <a:prstGeom prst="rect">
            <a:avLst/>
          </a:prstGeom>
          <a:noFill/>
        </p:spPr>
        <p:txBody>
          <a:bodyPr wrap="square" rtlCol="0">
            <a:spAutoFit/>
          </a:bodyPr>
          <a:lstStyle/>
          <a:p>
            <a:r>
              <a:rPr lang="en-US" sz="2800"/>
              <a:t>Why should someone join People First? </a:t>
            </a:r>
          </a:p>
        </p:txBody>
      </p:sp>
    </p:spTree>
    <p:extLst>
      <p:ext uri="{BB962C8B-B14F-4D97-AF65-F5344CB8AC3E}">
        <p14:creationId xmlns:p14="http://schemas.microsoft.com/office/powerpoint/2010/main" val="40884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F35238-0696-CF31-E33A-65392EEE4A48}"/>
              </a:ext>
            </a:extLst>
          </p:cNvPr>
          <p:cNvSpPr txBox="1"/>
          <p:nvPr/>
        </p:nvSpPr>
        <p:spPr>
          <a:xfrm>
            <a:off x="1917069" y="1373861"/>
            <a:ext cx="2858131" cy="122388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600" b="1" dirty="0">
                <a:solidFill>
                  <a:schemeClr val="tx2"/>
                </a:solidFill>
                <a:latin typeface="+mj-lt"/>
                <a:ea typeface="+mj-ea"/>
                <a:cs typeface="+mj-cs"/>
              </a:rPr>
              <a:t>Coffee House</a:t>
            </a:r>
          </a:p>
        </p:txBody>
      </p:sp>
      <p:pic>
        <p:nvPicPr>
          <p:cNvPr id="7" name="Picture 6">
            <a:extLst>
              <a:ext uri="{FF2B5EF4-FFF2-40B4-BE49-F238E27FC236}">
                <a16:creationId xmlns:a16="http://schemas.microsoft.com/office/drawing/2014/main" id="{028F833D-7285-8B45-5ECD-A5501A9FE66D}"/>
              </a:ext>
            </a:extLst>
          </p:cNvPr>
          <p:cNvPicPr>
            <a:picLocks noChangeAspect="1"/>
          </p:cNvPicPr>
          <p:nvPr/>
        </p:nvPicPr>
        <p:blipFill rotWithShape="1">
          <a:blip r:embed="rId2"/>
          <a:srcRect r="6280" b="-3"/>
          <a:stretch/>
        </p:blipFill>
        <p:spPr>
          <a:xfrm>
            <a:off x="1198811" y="2596244"/>
            <a:ext cx="4072052" cy="2896687"/>
          </a:xfrm>
          <a:prstGeom prst="rect">
            <a:avLst/>
          </a:prstGeom>
        </p:spPr>
      </p:pic>
      <p:sp>
        <p:nvSpPr>
          <p:cNvPr id="43" name="Freeform: Shape 42">
            <a:extLst>
              <a:ext uri="{FF2B5EF4-FFF2-40B4-BE49-F238E27FC236}">
                <a16:creationId xmlns:a16="http://schemas.microsoft.com/office/drawing/2014/main" id="{58054DD6-8DE2-074B-62B8-32AC6C22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848033" flipH="1" flipV="1">
            <a:off x="1243029" y="5501617"/>
            <a:ext cx="1070405" cy="1450463"/>
          </a:xfrm>
          <a:custGeom>
            <a:avLst/>
            <a:gdLst>
              <a:gd name="connsiteX0" fmla="*/ 974798 w 1281265"/>
              <a:gd name="connsiteY0" fmla="*/ 452924 h 1736191"/>
              <a:gd name="connsiteX1" fmla="*/ 934779 w 1281265"/>
              <a:gd name="connsiteY1" fmla="*/ 588093 h 1736191"/>
              <a:gd name="connsiteX2" fmla="*/ 793350 w 1281265"/>
              <a:gd name="connsiteY2" fmla="*/ 775628 h 1736191"/>
              <a:gd name="connsiteX3" fmla="*/ 613766 w 1281265"/>
              <a:gd name="connsiteY3" fmla="*/ 927442 h 1736191"/>
              <a:gd name="connsiteX4" fmla="*/ 394938 w 1281265"/>
              <a:gd name="connsiteY4" fmla="*/ 1043594 h 1736191"/>
              <a:gd name="connsiteX5" fmla="*/ 503851 w 1281265"/>
              <a:gd name="connsiteY5" fmla="*/ 1057134 h 1736191"/>
              <a:gd name="connsiteX6" fmla="*/ 847580 w 1281265"/>
              <a:gd name="connsiteY6" fmla="*/ 1058303 h 1736191"/>
              <a:gd name="connsiteX7" fmla="*/ 1103383 w 1281265"/>
              <a:gd name="connsiteY7" fmla="*/ 1118765 h 1736191"/>
              <a:gd name="connsiteX8" fmla="*/ 1267884 w 1281265"/>
              <a:gd name="connsiteY8" fmla="*/ 1193181 h 1736191"/>
              <a:gd name="connsiteX9" fmla="*/ 1251180 w 1281265"/>
              <a:gd name="connsiteY9" fmla="*/ 1242894 h 1736191"/>
              <a:gd name="connsiteX10" fmla="*/ 1089430 w 1281265"/>
              <a:gd name="connsiteY10" fmla="*/ 1346663 h 1736191"/>
              <a:gd name="connsiteX11" fmla="*/ 833627 w 1281265"/>
              <a:gd name="connsiteY11" fmla="*/ 1411776 h 1736191"/>
              <a:gd name="connsiteX12" fmla="*/ 630748 w 1281265"/>
              <a:gd name="connsiteY12" fmla="*/ 1403558 h 1736191"/>
              <a:gd name="connsiteX13" fmla="*/ 402438 w 1281265"/>
              <a:gd name="connsiteY13" fmla="*/ 1335731 h 1736191"/>
              <a:gd name="connsiteX14" fmla="*/ 238254 w 1281265"/>
              <a:gd name="connsiteY14" fmla="*/ 1246461 h 1736191"/>
              <a:gd name="connsiteX15" fmla="*/ 219248 w 1281265"/>
              <a:gd name="connsiteY15" fmla="*/ 1280150 h 1736191"/>
              <a:gd name="connsiteX16" fmla="*/ 304417 w 1281265"/>
              <a:gd name="connsiteY16" fmla="*/ 1554126 h 1736191"/>
              <a:gd name="connsiteX17" fmla="*/ 369421 w 1281265"/>
              <a:gd name="connsiteY17" fmla="*/ 1712992 h 1736191"/>
              <a:gd name="connsiteX18" fmla="*/ 380239 w 1281265"/>
              <a:gd name="connsiteY18" fmla="*/ 1736191 h 1736191"/>
              <a:gd name="connsiteX19" fmla="*/ 17087 w 1281265"/>
              <a:gd name="connsiteY19" fmla="*/ 1315482 h 1736191"/>
              <a:gd name="connsiteX20" fmla="*/ 11579 w 1281265"/>
              <a:gd name="connsiteY20" fmla="*/ 1282436 h 1736191"/>
              <a:gd name="connsiteX21" fmla="*/ 122 w 1281265"/>
              <a:gd name="connsiteY21" fmla="*/ 1068989 h 1736191"/>
              <a:gd name="connsiteX22" fmla="*/ 127810 w 1281265"/>
              <a:gd name="connsiteY22" fmla="*/ 418465 h 1736191"/>
              <a:gd name="connsiteX23" fmla="*/ 316215 w 1281265"/>
              <a:gd name="connsiteY23" fmla="*/ 110299 h 1736191"/>
              <a:gd name="connsiteX24" fmla="*/ 424172 w 1281265"/>
              <a:gd name="connsiteY24" fmla="*/ 0 h 1736191"/>
              <a:gd name="connsiteX25" fmla="*/ 500398 w 1281265"/>
              <a:gd name="connsiteY25" fmla="*/ 212304 h 1736191"/>
              <a:gd name="connsiteX26" fmla="*/ 495849 w 1281265"/>
              <a:gd name="connsiteY26" fmla="*/ 433541 h 1736191"/>
              <a:gd name="connsiteX27" fmla="*/ 382617 w 1281265"/>
              <a:gd name="connsiteY27" fmla="*/ 643062 h 1736191"/>
              <a:gd name="connsiteX28" fmla="*/ 384199 w 1281265"/>
              <a:gd name="connsiteY28" fmla="*/ 671236 h 1736191"/>
              <a:gd name="connsiteX29" fmla="*/ 651923 w 1281265"/>
              <a:gd name="connsiteY29" fmla="*/ 520055 h 1736191"/>
              <a:gd name="connsiteX30" fmla="*/ 966741 w 1281265"/>
              <a:gd name="connsiteY30" fmla="*/ 448391 h 1736191"/>
              <a:gd name="connsiteX31" fmla="*/ 974798 w 1281265"/>
              <a:gd name="connsiteY31" fmla="*/ 452924 h 173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81265" h="1736191">
                <a:moveTo>
                  <a:pt x="974798" y="452924"/>
                </a:moveTo>
                <a:cubicBezTo>
                  <a:pt x="987560" y="471248"/>
                  <a:pt x="960064" y="540371"/>
                  <a:pt x="934779" y="588093"/>
                </a:cubicBezTo>
                <a:cubicBezTo>
                  <a:pt x="905880" y="642632"/>
                  <a:pt x="846852" y="719070"/>
                  <a:pt x="793350" y="775628"/>
                </a:cubicBezTo>
                <a:cubicBezTo>
                  <a:pt x="739848" y="832186"/>
                  <a:pt x="680168" y="882781"/>
                  <a:pt x="613766" y="927442"/>
                </a:cubicBezTo>
                <a:cubicBezTo>
                  <a:pt x="547364" y="972104"/>
                  <a:pt x="401032" y="1036208"/>
                  <a:pt x="394938" y="1043594"/>
                </a:cubicBezTo>
                <a:cubicBezTo>
                  <a:pt x="388843" y="1050981"/>
                  <a:pt x="428411" y="1054682"/>
                  <a:pt x="503851" y="1057134"/>
                </a:cubicBezTo>
                <a:cubicBezTo>
                  <a:pt x="579292" y="1059585"/>
                  <a:pt x="747659" y="1048031"/>
                  <a:pt x="847580" y="1058303"/>
                </a:cubicBezTo>
                <a:cubicBezTo>
                  <a:pt x="947502" y="1068575"/>
                  <a:pt x="1033333" y="1096286"/>
                  <a:pt x="1103383" y="1118765"/>
                </a:cubicBezTo>
                <a:cubicBezTo>
                  <a:pt x="1173434" y="1141245"/>
                  <a:pt x="1243251" y="1172493"/>
                  <a:pt x="1267884" y="1193181"/>
                </a:cubicBezTo>
                <a:cubicBezTo>
                  <a:pt x="1292517" y="1213869"/>
                  <a:pt x="1280922" y="1217313"/>
                  <a:pt x="1251180" y="1242894"/>
                </a:cubicBezTo>
                <a:cubicBezTo>
                  <a:pt x="1221438" y="1268474"/>
                  <a:pt x="1159023" y="1318516"/>
                  <a:pt x="1089430" y="1346663"/>
                </a:cubicBezTo>
                <a:cubicBezTo>
                  <a:pt x="1019838" y="1374810"/>
                  <a:pt x="910074" y="1402294"/>
                  <a:pt x="833627" y="1411776"/>
                </a:cubicBezTo>
                <a:cubicBezTo>
                  <a:pt x="757179" y="1421259"/>
                  <a:pt x="702613" y="1416233"/>
                  <a:pt x="630748" y="1403558"/>
                </a:cubicBezTo>
                <a:cubicBezTo>
                  <a:pt x="558884" y="1390884"/>
                  <a:pt x="467853" y="1361913"/>
                  <a:pt x="402438" y="1335731"/>
                </a:cubicBezTo>
                <a:cubicBezTo>
                  <a:pt x="337022" y="1309548"/>
                  <a:pt x="264452" y="1265478"/>
                  <a:pt x="238254" y="1246461"/>
                </a:cubicBezTo>
                <a:cubicBezTo>
                  <a:pt x="212056" y="1227445"/>
                  <a:pt x="208221" y="1228872"/>
                  <a:pt x="219248" y="1280150"/>
                </a:cubicBezTo>
                <a:cubicBezTo>
                  <a:pt x="230275" y="1331427"/>
                  <a:pt x="268407" y="1460370"/>
                  <a:pt x="304417" y="1554126"/>
                </a:cubicBezTo>
                <a:cubicBezTo>
                  <a:pt x="322423" y="1601004"/>
                  <a:pt x="345848" y="1659429"/>
                  <a:pt x="369421" y="1712992"/>
                </a:cubicBezTo>
                <a:lnTo>
                  <a:pt x="380239" y="1736191"/>
                </a:lnTo>
                <a:lnTo>
                  <a:pt x="17087" y="1315482"/>
                </a:lnTo>
                <a:lnTo>
                  <a:pt x="11579" y="1282436"/>
                </a:lnTo>
                <a:cubicBezTo>
                  <a:pt x="2805" y="1214071"/>
                  <a:pt x="-728" y="1145365"/>
                  <a:pt x="122" y="1068989"/>
                </a:cubicBezTo>
                <a:cubicBezTo>
                  <a:pt x="6514" y="856242"/>
                  <a:pt x="61094" y="575244"/>
                  <a:pt x="127810" y="418465"/>
                </a:cubicBezTo>
                <a:cubicBezTo>
                  <a:pt x="194527" y="261686"/>
                  <a:pt x="266821" y="180044"/>
                  <a:pt x="316215" y="110299"/>
                </a:cubicBezTo>
                <a:cubicBezTo>
                  <a:pt x="365609" y="40555"/>
                  <a:pt x="397528" y="16938"/>
                  <a:pt x="424172" y="0"/>
                </a:cubicBezTo>
                <a:cubicBezTo>
                  <a:pt x="467021" y="73752"/>
                  <a:pt x="485201" y="134308"/>
                  <a:pt x="500398" y="212304"/>
                </a:cubicBezTo>
                <a:cubicBezTo>
                  <a:pt x="512682" y="305545"/>
                  <a:pt x="512876" y="350209"/>
                  <a:pt x="495849" y="433541"/>
                </a:cubicBezTo>
                <a:cubicBezTo>
                  <a:pt x="478492" y="518491"/>
                  <a:pt x="401225" y="603446"/>
                  <a:pt x="382617" y="643062"/>
                </a:cubicBezTo>
                <a:cubicBezTo>
                  <a:pt x="364008" y="682678"/>
                  <a:pt x="339315" y="691737"/>
                  <a:pt x="384199" y="671236"/>
                </a:cubicBezTo>
                <a:cubicBezTo>
                  <a:pt x="429083" y="650735"/>
                  <a:pt x="554833" y="557196"/>
                  <a:pt x="651923" y="520055"/>
                </a:cubicBezTo>
                <a:cubicBezTo>
                  <a:pt x="749013" y="482915"/>
                  <a:pt x="938020" y="445721"/>
                  <a:pt x="966741" y="448391"/>
                </a:cubicBezTo>
                <a:cubicBezTo>
                  <a:pt x="970331" y="448725"/>
                  <a:pt x="972976" y="450307"/>
                  <a:pt x="974798" y="452924"/>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4627B5EF-A8E7-5A80-E246-2563BAD3F26A}"/>
              </a:ext>
            </a:extLst>
          </p:cNvPr>
          <p:cNvSpPr txBox="1"/>
          <p:nvPr/>
        </p:nvSpPr>
        <p:spPr>
          <a:xfrm>
            <a:off x="6096000" y="1137575"/>
            <a:ext cx="5029200" cy="4653625"/>
          </a:xfrm>
          <a:prstGeom prst="rect">
            <a:avLst/>
          </a:prstGeom>
        </p:spPr>
        <p:txBody>
          <a:bodyPr vert="horz" lIns="91440" tIns="45720" rIns="91440" bIns="45720" rtlCol="0">
            <a:normAutofit/>
          </a:bodyPr>
          <a:lstStyle/>
          <a:p>
            <a:pPr>
              <a:lnSpc>
                <a:spcPct val="90000"/>
              </a:lnSpc>
              <a:spcAft>
                <a:spcPts val="600"/>
              </a:spcAft>
            </a:pPr>
            <a:r>
              <a:rPr lang="en-US" sz="2400">
                <a:solidFill>
                  <a:schemeClr val="tx2"/>
                </a:solidFill>
              </a:rPr>
              <a:t>Coffee House is a monthly social gathering that takes place at Panera Bread in Belmar (650 S. Wadsworth Blvd, Lakewood) every third Thursday of the month. It’s one of those occasions where everyone is welcome and pretty much everybody knows your name. Come and make new friends, mingle with people of all abilities, and promote inclusion in our community.</a:t>
            </a:r>
          </a:p>
        </p:txBody>
      </p:sp>
      <p:grpSp>
        <p:nvGrpSpPr>
          <p:cNvPr id="44" name="Group 43">
            <a:extLst>
              <a:ext uri="{FF2B5EF4-FFF2-40B4-BE49-F238E27FC236}">
                <a16:creationId xmlns:a16="http://schemas.microsoft.com/office/drawing/2014/main" id="{79DB8ECF-24CF-0B0C-6000-F258D6533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90" y="6047182"/>
            <a:ext cx="351313" cy="359331"/>
            <a:chOff x="9531159" y="5820063"/>
            <a:chExt cx="351313" cy="359331"/>
          </a:xfrm>
        </p:grpSpPr>
        <p:sp>
          <p:nvSpPr>
            <p:cNvPr id="20" name="Freeform: Shape 19">
              <a:extLst>
                <a:ext uri="{FF2B5EF4-FFF2-40B4-BE49-F238E27FC236}">
                  <a16:creationId xmlns:a16="http://schemas.microsoft.com/office/drawing/2014/main" id="{55A92D62-49C5-5B1E-D516-5F720C5C0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478977">
              <a:off x="9531160" y="5820063"/>
              <a:ext cx="351312" cy="35466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E0D52FED-BF86-00F5-4DF8-BAB2037EA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478977">
              <a:off x="9531159" y="5824730"/>
              <a:ext cx="351312" cy="35466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Freeform: Shape 45">
            <a:extLst>
              <a:ext uri="{FF2B5EF4-FFF2-40B4-BE49-F238E27FC236}">
                <a16:creationId xmlns:a16="http://schemas.microsoft.com/office/drawing/2014/main" id="{BC891872-9199-BFB7-0862-E4D9A7F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045461">
            <a:off x="-366559" y="5440588"/>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806466B3-3218-B5BC-0F1F-204D5C35A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045461">
            <a:off x="-366559" y="5440588"/>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2406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7B1F4C-029D-185A-9622-D883207ED8D5}"/>
              </a:ext>
            </a:extLst>
          </p:cNvPr>
          <p:cNvPicPr>
            <a:picLocks noChangeAspect="1"/>
          </p:cNvPicPr>
          <p:nvPr/>
        </p:nvPicPr>
        <p:blipFill rotWithShape="1">
          <a:blip r:embed="rId2"/>
          <a:srcRect l="10126"/>
          <a:stretch/>
        </p:blipFill>
        <p:spPr>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4" name="TextBox 3">
            <a:extLst>
              <a:ext uri="{FF2B5EF4-FFF2-40B4-BE49-F238E27FC236}">
                <a16:creationId xmlns:a16="http://schemas.microsoft.com/office/drawing/2014/main" id="{472A56A2-721B-921F-4DB5-5EA483F8DFA0}"/>
              </a:ext>
            </a:extLst>
          </p:cNvPr>
          <p:cNvSpPr txBox="1"/>
          <p:nvPr/>
        </p:nvSpPr>
        <p:spPr>
          <a:xfrm>
            <a:off x="960582" y="3475376"/>
            <a:ext cx="10439400" cy="2398713"/>
          </a:xfrm>
          <a:prstGeom prst="rect">
            <a:avLst/>
          </a:prstGeom>
        </p:spPr>
        <p:txBody>
          <a:bodyPr vert="horz" lIns="91440" tIns="45720" rIns="91440" bIns="45720" rtlCol="0" anchor="ctr">
            <a:normAutofit/>
          </a:bodyPr>
          <a:lstStyle/>
          <a:p>
            <a:pPr>
              <a:lnSpc>
                <a:spcPct val="90000"/>
              </a:lnSpc>
              <a:spcAft>
                <a:spcPts val="600"/>
              </a:spcAft>
            </a:pPr>
            <a:r>
              <a:rPr lang="en-US" sz="2000" err="1"/>
              <a:t>LifeAbility</a:t>
            </a:r>
            <a:r>
              <a:rPr lang="en-US" sz="2000"/>
              <a:t> Talks are fun, free, interactive discussions designed to strengthen the abilities of self-advocates with intellectual and developmental disabilities. The talks are led by experienced self-advocates who cover topics that promote more independent, satisfying lives. Did we mention they're also really fun?</a:t>
            </a:r>
          </a:p>
        </p:txBody>
      </p:sp>
      <p:pic>
        <p:nvPicPr>
          <p:cNvPr id="2" name="Picture 1" descr="A yellow and orange logo&#10;&#10;Description automatically generated">
            <a:extLst>
              <a:ext uri="{FF2B5EF4-FFF2-40B4-BE49-F238E27FC236}">
                <a16:creationId xmlns:a16="http://schemas.microsoft.com/office/drawing/2014/main" id="{F486A477-EB06-CED6-2834-8AA8E8BBE747}"/>
              </a:ext>
            </a:extLst>
          </p:cNvPr>
          <p:cNvPicPr>
            <a:picLocks noChangeAspect="1"/>
          </p:cNvPicPr>
          <p:nvPr/>
        </p:nvPicPr>
        <p:blipFill>
          <a:blip r:embed="rId3"/>
          <a:stretch>
            <a:fillRect/>
          </a:stretch>
        </p:blipFill>
        <p:spPr>
          <a:xfrm>
            <a:off x="9821116" y="4985771"/>
            <a:ext cx="2283897" cy="1784128"/>
          </a:xfrm>
          <a:prstGeom prst="rect">
            <a:avLst/>
          </a:prstGeom>
        </p:spPr>
      </p:pic>
    </p:spTree>
    <p:extLst>
      <p:ext uri="{BB962C8B-B14F-4D97-AF65-F5344CB8AC3E}">
        <p14:creationId xmlns:p14="http://schemas.microsoft.com/office/powerpoint/2010/main" val="288325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0CB6DD0-9169-D122-913D-20945F515682}"/>
              </a:ext>
            </a:extLst>
          </p:cNvPr>
          <p:cNvPicPr>
            <a:picLocks noChangeAspect="1"/>
          </p:cNvPicPr>
          <p:nvPr/>
        </p:nvPicPr>
        <p:blipFill rotWithShape="1">
          <a:blip r:embed="rId2"/>
          <a:srcRect t="26718" r="9092" b="19341"/>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0B7B57-2CEC-B5DD-DD64-C3CC3A5B4F1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solidFill>
                  <a:schemeClr val="bg1"/>
                </a:solidFill>
                <a:latin typeface="+mj-lt"/>
                <a:ea typeface="+mj-ea"/>
                <a:cs typeface="+mj-cs"/>
              </a:rPr>
              <a:t>Join us!</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693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2B175E-ECB5-903D-7032-A9A2BE3203B4}"/>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What is Self-Advocacy? </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6D1B36B-C75A-05F8-677E-436DAC3229FF}"/>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b="0" i="0">
                <a:effectLst/>
              </a:rPr>
              <a:t>Fundamentally, self-advocacy is about </a:t>
            </a:r>
            <a:r>
              <a:rPr lang="en-US" sz="2200" b="1" i="0">
                <a:effectLst/>
              </a:rPr>
              <a:t>people with disabilities speaking up for themselves. </a:t>
            </a:r>
            <a:r>
              <a:rPr lang="en-US" sz="2200" b="0" i="0">
                <a:effectLst/>
              </a:rPr>
              <a:t>Although self-advocates may seek support from others, they are entitled to be in control of their own lives. </a:t>
            </a:r>
          </a:p>
          <a:p>
            <a:pPr indent="-228600">
              <a:lnSpc>
                <a:spcPct val="90000"/>
              </a:lnSpc>
              <a:spcAft>
                <a:spcPts val="600"/>
              </a:spcAft>
              <a:buFont typeface="Arial" panose="020B0604020202020204" pitchFamily="34" charset="0"/>
              <a:buChar char="•"/>
            </a:pPr>
            <a:endParaRPr lang="en-US" sz="2200"/>
          </a:p>
        </p:txBody>
      </p:sp>
      <p:pic>
        <p:nvPicPr>
          <p:cNvPr id="2" name="Picture 1">
            <a:extLst>
              <a:ext uri="{FF2B5EF4-FFF2-40B4-BE49-F238E27FC236}">
                <a16:creationId xmlns:a16="http://schemas.microsoft.com/office/drawing/2014/main" id="{EBDD50E9-A8FB-0DFC-181E-FF6E185B0674}"/>
              </a:ext>
            </a:extLst>
          </p:cNvPr>
          <p:cNvPicPr>
            <a:picLocks noChangeAspect="1"/>
          </p:cNvPicPr>
          <p:nvPr/>
        </p:nvPicPr>
        <p:blipFill rotWithShape="1">
          <a:blip r:embed="rId2"/>
          <a:srcRect r="120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4186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IMG_8943">
            <a:hlinkClick r:id="" action="ppaction://media"/>
            <a:extLst>
              <a:ext uri="{FF2B5EF4-FFF2-40B4-BE49-F238E27FC236}">
                <a16:creationId xmlns:a16="http://schemas.microsoft.com/office/drawing/2014/main" id="{454FD21F-CD24-9EF9-73FB-79D24E33F4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92717" y="1016020"/>
            <a:ext cx="2600302" cy="4622760"/>
          </a:xfrm>
          <a:prstGeom prst="roundRect">
            <a:avLst/>
          </a:prstGeom>
          <a:ln>
            <a:noFill/>
          </a:ln>
          <a:effectLst>
            <a:glow rad="228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TextBox 2">
            <a:extLst>
              <a:ext uri="{FF2B5EF4-FFF2-40B4-BE49-F238E27FC236}">
                <a16:creationId xmlns:a16="http://schemas.microsoft.com/office/drawing/2014/main" id="{79718A46-02BF-3886-E5D3-5598383274EF}"/>
              </a:ext>
            </a:extLst>
          </p:cNvPr>
          <p:cNvSpPr txBox="1"/>
          <p:nvPr/>
        </p:nvSpPr>
        <p:spPr>
          <a:xfrm>
            <a:off x="2652334" y="2911901"/>
            <a:ext cx="3670863" cy="830997"/>
          </a:xfrm>
          <a:prstGeom prst="rect">
            <a:avLst/>
          </a:prstGeom>
          <a:noFill/>
        </p:spPr>
        <p:txBody>
          <a:bodyPr wrap="square" rtlCol="0">
            <a:spAutoFit/>
          </a:bodyPr>
          <a:lstStyle/>
          <a:p>
            <a:r>
              <a:rPr lang="en-US" sz="2400"/>
              <a:t>What does self-advocacy mean to you?</a:t>
            </a:r>
          </a:p>
        </p:txBody>
      </p:sp>
      <p:sp>
        <p:nvSpPr>
          <p:cNvPr id="4" name="TextBox 3">
            <a:extLst>
              <a:ext uri="{FF2B5EF4-FFF2-40B4-BE49-F238E27FC236}">
                <a16:creationId xmlns:a16="http://schemas.microsoft.com/office/drawing/2014/main" id="{DE0F1C1F-8BEF-0F4D-014B-7415FC34B7BD}"/>
              </a:ext>
            </a:extLst>
          </p:cNvPr>
          <p:cNvSpPr txBox="1"/>
          <p:nvPr/>
        </p:nvSpPr>
        <p:spPr>
          <a:xfrm>
            <a:off x="2134294" y="4066053"/>
            <a:ext cx="3954637" cy="1569660"/>
          </a:xfrm>
          <a:prstGeom prst="rect">
            <a:avLst/>
          </a:prstGeom>
          <a:noFill/>
        </p:spPr>
        <p:txBody>
          <a:bodyPr wrap="square" lIns="91440" tIns="45720" rIns="91440" bIns="45720" rtlCol="0" anchor="t">
            <a:spAutoFit/>
          </a:bodyPr>
          <a:lstStyle/>
          <a:p>
            <a:pPr algn="ctr"/>
            <a:r>
              <a:rPr lang="en-US" sz="2800" dirty="0"/>
              <a:t>Molly Kirkham</a:t>
            </a:r>
            <a:endParaRPr lang="en-US" sz="2800" dirty="0">
              <a:cs typeface="Calibri"/>
            </a:endParaRPr>
          </a:p>
          <a:p>
            <a:pPr algn="ctr"/>
            <a:r>
              <a:rPr lang="en-US" dirty="0"/>
              <a:t>President of People First and SFO</a:t>
            </a:r>
            <a:endParaRPr lang="en-US" dirty="0">
              <a:cs typeface="Calibri"/>
            </a:endParaRPr>
          </a:p>
          <a:p>
            <a:pPr algn="ctr"/>
            <a:r>
              <a:rPr lang="en-US" dirty="0">
                <a:cs typeface="Calibri"/>
              </a:rPr>
              <a:t>Active Member of The Arc—Jefferson, Clear Creek &amp; Gilpin Counties</a:t>
            </a:r>
          </a:p>
          <a:p>
            <a:pPr algn="ctr"/>
            <a:endParaRPr lang="en-US" sz="1400" dirty="0">
              <a:cs typeface="Calibri"/>
            </a:endParaRPr>
          </a:p>
        </p:txBody>
      </p:sp>
    </p:spTree>
    <p:extLst>
      <p:ext uri="{BB962C8B-B14F-4D97-AF65-F5344CB8AC3E}">
        <p14:creationId xmlns:p14="http://schemas.microsoft.com/office/powerpoint/2010/main" val="383202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572763C-807A-672D-43C1-AB6347319A37}"/>
              </a:ext>
            </a:extLst>
          </p:cNvPr>
          <p:cNvSpPr txBox="1"/>
          <p:nvPr/>
        </p:nvSpPr>
        <p:spPr>
          <a:xfrm>
            <a:off x="755577" y="1653916"/>
            <a:ext cx="3429000" cy="919840"/>
          </a:xfrm>
          <a:prstGeom prst="rect">
            <a:avLst/>
          </a:prstGeom>
        </p:spPr>
        <p:txBody>
          <a:bodyPr vert="horz" lIns="91440" tIns="45720" rIns="91440" bIns="45720" rtlCol="0" anchor="t">
            <a:normAutofit/>
          </a:bodyPr>
          <a:lstStyle/>
          <a:p>
            <a:pPr algn="ctr">
              <a:lnSpc>
                <a:spcPct val="90000"/>
              </a:lnSpc>
              <a:spcAft>
                <a:spcPts val="600"/>
              </a:spcAft>
            </a:pPr>
            <a:r>
              <a:rPr lang="en-US" sz="2400"/>
              <a:t>Self-Advocacy happens at many levels:</a:t>
            </a:r>
          </a:p>
        </p:txBody>
      </p:sp>
      <p:pic>
        <p:nvPicPr>
          <p:cNvPr id="4" name="Picture 3" descr="A picture containing building&#10;&#10;Description automatically generated">
            <a:extLst>
              <a:ext uri="{FF2B5EF4-FFF2-40B4-BE49-F238E27FC236}">
                <a16:creationId xmlns:a16="http://schemas.microsoft.com/office/drawing/2014/main" id="{149B2150-AE81-CDE4-5DDB-735D495C566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79" r="917" b="-4"/>
          <a:stretch/>
        </p:blipFill>
        <p:spPr>
          <a:xfrm>
            <a:off x="4654296" y="2332203"/>
            <a:ext cx="1624662" cy="162466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2" name="Picture 11" descr="Logo, icon&#10;&#10;Description automatically generated">
            <a:extLst>
              <a:ext uri="{FF2B5EF4-FFF2-40B4-BE49-F238E27FC236}">
                <a16:creationId xmlns:a16="http://schemas.microsoft.com/office/drawing/2014/main" id="{5B15A174-1E85-0256-9500-2B63A2AE770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7136" r="26115"/>
          <a:stretch/>
        </p:blipFill>
        <p:spPr>
          <a:xfrm>
            <a:off x="8097261" y="2384139"/>
            <a:ext cx="1624662" cy="162466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0" name="Picture 9" descr="A picture containing text, balloon&#10;&#10;Description automatically generated">
            <a:extLst>
              <a:ext uri="{FF2B5EF4-FFF2-40B4-BE49-F238E27FC236}">
                <a16:creationId xmlns:a16="http://schemas.microsoft.com/office/drawing/2014/main" id="{FEDABF8A-375B-4DF6-A7BA-0C97A4411593}"/>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1879" r="24867" b="-5"/>
          <a:stretch/>
        </p:blipFill>
        <p:spPr>
          <a:xfrm>
            <a:off x="6375779" y="2352902"/>
            <a:ext cx="1624662" cy="162466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4" name="Picture 13">
            <a:extLst>
              <a:ext uri="{FF2B5EF4-FFF2-40B4-BE49-F238E27FC236}">
                <a16:creationId xmlns:a16="http://schemas.microsoft.com/office/drawing/2014/main" id="{B5B095F4-9BF4-2F64-D916-801A436D07C0}"/>
              </a:ext>
            </a:extLst>
          </p:cNvPr>
          <p:cNvPicPr>
            <a:picLocks noChangeAspect="1"/>
          </p:cNvPicPr>
          <p:nvPr/>
        </p:nvPicPr>
        <p:blipFill rotWithShape="1">
          <a:blip r:embed="rId8"/>
          <a:srcRect l="13251" r="14402" b="1"/>
          <a:stretch/>
        </p:blipFill>
        <p:spPr>
          <a:xfrm>
            <a:off x="9933354" y="2332203"/>
            <a:ext cx="1624662" cy="162466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15" name="TextBox 14">
            <a:extLst>
              <a:ext uri="{FF2B5EF4-FFF2-40B4-BE49-F238E27FC236}">
                <a16:creationId xmlns:a16="http://schemas.microsoft.com/office/drawing/2014/main" id="{9947A734-6A5E-6F75-D08E-85DA399C4C44}"/>
              </a:ext>
            </a:extLst>
          </p:cNvPr>
          <p:cNvSpPr txBox="1"/>
          <p:nvPr/>
        </p:nvSpPr>
        <p:spPr>
          <a:xfrm>
            <a:off x="5092398" y="4272496"/>
            <a:ext cx="748457" cy="286232"/>
          </a:xfrm>
          <a:prstGeom prst="rect">
            <a:avLst/>
          </a:prstGeom>
          <a:noFill/>
        </p:spPr>
        <p:txBody>
          <a:bodyPr wrap="square" rtlCol="0">
            <a:spAutoFit/>
          </a:bodyPr>
          <a:lstStyle/>
          <a:p>
            <a:pPr algn="ctr" defTabSz="610636">
              <a:spcAft>
                <a:spcPts val="378"/>
              </a:spcAft>
            </a:pPr>
            <a:r>
              <a:rPr lang="en-US" sz="1260" b="1" kern="1200">
                <a:solidFill>
                  <a:schemeClr val="tx1"/>
                </a:solidFill>
                <a:latin typeface="+mn-lt"/>
                <a:ea typeface="+mn-ea"/>
                <a:cs typeface="+mn-cs"/>
              </a:rPr>
              <a:t>Global</a:t>
            </a:r>
            <a:endParaRPr lang="en-US" b="1"/>
          </a:p>
        </p:txBody>
      </p:sp>
      <p:sp>
        <p:nvSpPr>
          <p:cNvPr id="16" name="TextBox 15">
            <a:extLst>
              <a:ext uri="{FF2B5EF4-FFF2-40B4-BE49-F238E27FC236}">
                <a16:creationId xmlns:a16="http://schemas.microsoft.com/office/drawing/2014/main" id="{EC6FCDAD-0746-28F0-6611-F8C5B78DDF08}"/>
              </a:ext>
            </a:extLst>
          </p:cNvPr>
          <p:cNvSpPr txBox="1"/>
          <p:nvPr/>
        </p:nvSpPr>
        <p:spPr>
          <a:xfrm>
            <a:off x="8535363" y="4269084"/>
            <a:ext cx="748457" cy="277320"/>
          </a:xfrm>
          <a:prstGeom prst="rect">
            <a:avLst/>
          </a:prstGeom>
          <a:noFill/>
        </p:spPr>
        <p:txBody>
          <a:bodyPr wrap="square" rtlCol="0">
            <a:spAutoFit/>
          </a:bodyPr>
          <a:lstStyle/>
          <a:p>
            <a:pPr algn="ctr" defTabSz="610636">
              <a:spcAft>
                <a:spcPts val="378"/>
              </a:spcAft>
            </a:pPr>
            <a:r>
              <a:rPr lang="en-US" sz="1202" b="1" kern="1200">
                <a:solidFill>
                  <a:schemeClr val="tx1"/>
                </a:solidFill>
                <a:latin typeface="+mn-lt"/>
                <a:ea typeface="+mn-ea"/>
                <a:cs typeface="+mn-cs"/>
              </a:rPr>
              <a:t>State</a:t>
            </a:r>
            <a:endParaRPr lang="en-US" b="1"/>
          </a:p>
        </p:txBody>
      </p:sp>
      <p:sp>
        <p:nvSpPr>
          <p:cNvPr id="18" name="TextBox 17">
            <a:extLst>
              <a:ext uri="{FF2B5EF4-FFF2-40B4-BE49-F238E27FC236}">
                <a16:creationId xmlns:a16="http://schemas.microsoft.com/office/drawing/2014/main" id="{41407734-A6D3-F384-DDC9-C0E443AF37CF}"/>
              </a:ext>
            </a:extLst>
          </p:cNvPr>
          <p:cNvSpPr txBox="1"/>
          <p:nvPr/>
        </p:nvSpPr>
        <p:spPr>
          <a:xfrm>
            <a:off x="6662376" y="4257517"/>
            <a:ext cx="1051467" cy="286232"/>
          </a:xfrm>
          <a:prstGeom prst="rect">
            <a:avLst/>
          </a:prstGeom>
          <a:noFill/>
        </p:spPr>
        <p:txBody>
          <a:bodyPr wrap="square" rtlCol="0">
            <a:spAutoFit/>
          </a:bodyPr>
          <a:lstStyle/>
          <a:p>
            <a:pPr algn="ctr" defTabSz="610636">
              <a:spcAft>
                <a:spcPts val="378"/>
              </a:spcAft>
            </a:pPr>
            <a:r>
              <a:rPr lang="en-US" sz="1260" b="1" kern="1200">
                <a:solidFill>
                  <a:schemeClr val="tx1"/>
                </a:solidFill>
                <a:latin typeface="+mn-lt"/>
                <a:ea typeface="+mn-ea"/>
                <a:cs typeface="+mn-cs"/>
              </a:rPr>
              <a:t>National</a:t>
            </a:r>
            <a:endParaRPr lang="en-US" b="1"/>
          </a:p>
        </p:txBody>
      </p:sp>
      <p:sp>
        <p:nvSpPr>
          <p:cNvPr id="19" name="TextBox 18">
            <a:extLst>
              <a:ext uri="{FF2B5EF4-FFF2-40B4-BE49-F238E27FC236}">
                <a16:creationId xmlns:a16="http://schemas.microsoft.com/office/drawing/2014/main" id="{CA361C0B-A8D4-A88A-AC63-1BCB92F2DF7D}"/>
              </a:ext>
            </a:extLst>
          </p:cNvPr>
          <p:cNvSpPr txBox="1"/>
          <p:nvPr/>
        </p:nvSpPr>
        <p:spPr>
          <a:xfrm>
            <a:off x="10383327" y="4257517"/>
            <a:ext cx="724717" cy="286232"/>
          </a:xfrm>
          <a:prstGeom prst="rect">
            <a:avLst/>
          </a:prstGeom>
          <a:noFill/>
        </p:spPr>
        <p:txBody>
          <a:bodyPr wrap="square" rtlCol="0">
            <a:spAutoFit/>
          </a:bodyPr>
          <a:lstStyle/>
          <a:p>
            <a:pPr algn="ctr" defTabSz="610636">
              <a:spcAft>
                <a:spcPts val="378"/>
              </a:spcAft>
            </a:pPr>
            <a:r>
              <a:rPr lang="en-US" sz="1260" b="1" kern="1200">
                <a:solidFill>
                  <a:schemeClr val="tx1"/>
                </a:solidFill>
                <a:latin typeface="+mn-lt"/>
                <a:ea typeface="+mn-ea"/>
                <a:cs typeface="+mn-cs"/>
              </a:rPr>
              <a:t>Local</a:t>
            </a:r>
            <a:r>
              <a:rPr lang="en-US" sz="1202" kern="1200">
                <a:solidFill>
                  <a:schemeClr val="tx1"/>
                </a:solidFill>
                <a:latin typeface="+mn-lt"/>
                <a:ea typeface="+mn-ea"/>
                <a:cs typeface="+mn-cs"/>
              </a:rPr>
              <a:t> </a:t>
            </a:r>
            <a:endParaRPr lang="en-US"/>
          </a:p>
        </p:txBody>
      </p:sp>
      <p:pic>
        <p:nvPicPr>
          <p:cNvPr id="6" name="Picture 5" descr="A group of people sitting on a bench&#10;&#10;Description automatically generated">
            <a:extLst>
              <a:ext uri="{FF2B5EF4-FFF2-40B4-BE49-F238E27FC236}">
                <a16:creationId xmlns:a16="http://schemas.microsoft.com/office/drawing/2014/main" id="{4286E6AC-F0C6-D25A-8574-8650030532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3616" y="3126245"/>
            <a:ext cx="2562919" cy="1929727"/>
          </a:xfrm>
          <a:prstGeom prst="rect">
            <a:avLst/>
          </a:prstGeom>
        </p:spPr>
      </p:pic>
    </p:spTree>
    <p:extLst>
      <p:ext uri="{BB962C8B-B14F-4D97-AF65-F5344CB8AC3E}">
        <p14:creationId xmlns:p14="http://schemas.microsoft.com/office/powerpoint/2010/main" val="3665136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227EFC-E827-53FD-1179-55E0BA985D83}"/>
              </a:ext>
            </a:extLst>
          </p:cNvPr>
          <p:cNvPicPr>
            <a:picLocks noChangeAspect="1"/>
          </p:cNvPicPr>
          <p:nvPr/>
        </p:nvPicPr>
        <p:blipFill rotWithShape="1">
          <a:blip r:embed="rId2"/>
          <a:srcRect r="13130" b="9090"/>
          <a:stretch/>
        </p:blipFill>
        <p:spPr>
          <a:xfrm>
            <a:off x="20" y="10"/>
            <a:ext cx="12191980" cy="6857990"/>
          </a:xfrm>
          <a:prstGeom prst="rect">
            <a:avLst/>
          </a:prstGeom>
        </p:spPr>
      </p:pic>
      <p:sp>
        <p:nvSpPr>
          <p:cNvPr id="30" name="Rectangle 2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5C1C7A-8C12-05DE-329B-F2BD57A1CA4E}"/>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latin typeface="+mj-lt"/>
                <a:ea typeface="+mj-ea"/>
                <a:cs typeface="+mj-cs"/>
              </a:rPr>
              <a:t>National:</a:t>
            </a:r>
          </a:p>
        </p:txBody>
      </p:sp>
      <p:sp>
        <p:nvSpPr>
          <p:cNvPr id="2" name="TextBox 1">
            <a:extLst>
              <a:ext uri="{FF2B5EF4-FFF2-40B4-BE49-F238E27FC236}">
                <a16:creationId xmlns:a16="http://schemas.microsoft.com/office/drawing/2014/main" id="{5C3D1352-0B66-D104-8FA5-326D7312C699}"/>
              </a:ext>
            </a:extLst>
          </p:cNvPr>
          <p:cNvSpPr txBox="1"/>
          <p:nvPr/>
        </p:nvSpPr>
        <p:spPr>
          <a:xfrm>
            <a:off x="838200" y="1825625"/>
            <a:ext cx="10515600"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a:p>
          <a:p>
            <a:pPr>
              <a:lnSpc>
                <a:spcPct val="90000"/>
              </a:lnSpc>
              <a:spcAft>
                <a:spcPts val="600"/>
              </a:spcAft>
            </a:pPr>
            <a:r>
              <a:rPr lang="en-US" b="1"/>
              <a:t>About SABE</a:t>
            </a:r>
          </a:p>
          <a:p>
            <a:pPr indent="-228600">
              <a:lnSpc>
                <a:spcPct val="90000"/>
              </a:lnSpc>
              <a:spcAft>
                <a:spcPts val="600"/>
              </a:spcAft>
              <a:buFont typeface="Arial" panose="020B0604020202020204" pitchFamily="34" charset="0"/>
              <a:buChar char="•"/>
            </a:pPr>
            <a:endParaRPr lang="en-US" b="1"/>
          </a:p>
          <a:p>
            <a:pPr>
              <a:lnSpc>
                <a:spcPct val="90000"/>
              </a:lnSpc>
              <a:spcAft>
                <a:spcPts val="600"/>
              </a:spcAft>
            </a:pPr>
            <a:r>
              <a:rPr lang="en-US"/>
              <a:t>“Self Advocates Becoming Empowered (SABE) is the United State’s national self-advocacy organization. We are a national board of regional representatives and members from every state in the US.</a:t>
            </a:r>
          </a:p>
          <a:p>
            <a:pPr indent="-228600">
              <a:lnSpc>
                <a:spcPct val="90000"/>
              </a:lnSpc>
              <a:spcAft>
                <a:spcPts val="600"/>
              </a:spcAft>
              <a:buFont typeface="Arial" panose="020B0604020202020204" pitchFamily="34" charset="0"/>
              <a:buChar char="•"/>
            </a:pPr>
            <a:endParaRPr lang="en-US"/>
          </a:p>
          <a:p>
            <a:pPr>
              <a:lnSpc>
                <a:spcPct val="90000"/>
              </a:lnSpc>
              <a:spcAft>
                <a:spcPts val="600"/>
              </a:spcAft>
            </a:pPr>
            <a:r>
              <a:rPr lang="en-US"/>
              <a:t>SABE Board and Executive Committee members represent specific regions within the United States.”</a:t>
            </a:r>
          </a:p>
        </p:txBody>
      </p:sp>
      <p:sp>
        <p:nvSpPr>
          <p:cNvPr id="5" name="TextBox 4">
            <a:hlinkClick r:id="rId3"/>
            <a:extLst>
              <a:ext uri="{FF2B5EF4-FFF2-40B4-BE49-F238E27FC236}">
                <a16:creationId xmlns:a16="http://schemas.microsoft.com/office/drawing/2014/main" id="{E2FDABB8-2458-FE11-06FA-CFB5CAF949C1}"/>
              </a:ext>
            </a:extLst>
          </p:cNvPr>
          <p:cNvSpPr txBox="1"/>
          <p:nvPr/>
        </p:nvSpPr>
        <p:spPr>
          <a:xfrm>
            <a:off x="833398" y="4560773"/>
            <a:ext cx="1487527" cy="307777"/>
          </a:xfrm>
          <a:prstGeom prst="rect">
            <a:avLst/>
          </a:prstGeom>
          <a:noFill/>
        </p:spPr>
        <p:txBody>
          <a:bodyPr wrap="square" rtlCol="0">
            <a:spAutoFit/>
          </a:bodyPr>
          <a:lstStyle/>
          <a:p>
            <a:pPr>
              <a:spcAft>
                <a:spcPts val="600"/>
              </a:spcAft>
            </a:pPr>
            <a:r>
              <a:rPr lang="en-US" sz="1400">
                <a:hlinkClick r:id="rId3"/>
              </a:rPr>
              <a:t>SABE Website</a:t>
            </a:r>
            <a:endParaRPr lang="en-US" sz="1400"/>
          </a:p>
        </p:txBody>
      </p:sp>
    </p:spTree>
    <p:extLst>
      <p:ext uri="{BB962C8B-B14F-4D97-AF65-F5344CB8AC3E}">
        <p14:creationId xmlns:p14="http://schemas.microsoft.com/office/powerpoint/2010/main" val="629490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5F72F-8C62-9C4E-7F13-C7229F7D2A42}"/>
              </a:ext>
            </a:extLst>
          </p:cNvPr>
          <p:cNvPicPr>
            <a:picLocks noChangeAspect="1"/>
          </p:cNvPicPr>
          <p:nvPr/>
        </p:nvPicPr>
        <p:blipFill>
          <a:blip r:embed="rId2"/>
          <a:stretch>
            <a:fillRect/>
          </a:stretch>
        </p:blipFill>
        <p:spPr>
          <a:xfrm>
            <a:off x="891626" y="849085"/>
            <a:ext cx="9001125" cy="5656217"/>
          </a:xfrm>
          <a:prstGeom prst="rect">
            <a:avLst/>
          </a:prstGeom>
        </p:spPr>
      </p:pic>
      <p:sp>
        <p:nvSpPr>
          <p:cNvPr id="4" name="TextBox 3">
            <a:hlinkClick r:id="rId3"/>
            <a:extLst>
              <a:ext uri="{FF2B5EF4-FFF2-40B4-BE49-F238E27FC236}">
                <a16:creationId xmlns:a16="http://schemas.microsoft.com/office/drawing/2014/main" id="{AC1E96DC-8F59-75F2-20BC-61AADCCFFAF8}"/>
              </a:ext>
            </a:extLst>
          </p:cNvPr>
          <p:cNvSpPr txBox="1"/>
          <p:nvPr/>
        </p:nvSpPr>
        <p:spPr>
          <a:xfrm>
            <a:off x="863917" y="6197525"/>
            <a:ext cx="1435332" cy="307777"/>
          </a:xfrm>
          <a:prstGeom prst="rect">
            <a:avLst/>
          </a:prstGeom>
          <a:noFill/>
        </p:spPr>
        <p:txBody>
          <a:bodyPr wrap="square" rtlCol="0">
            <a:spAutoFit/>
          </a:bodyPr>
          <a:lstStyle/>
          <a:p>
            <a:r>
              <a:rPr lang="en-US" sz="1400">
                <a:hlinkClick r:id="rId3"/>
              </a:rPr>
              <a:t>SABE Website</a:t>
            </a:r>
            <a:endParaRPr lang="en-US" sz="1400"/>
          </a:p>
        </p:txBody>
      </p:sp>
      <p:sp>
        <p:nvSpPr>
          <p:cNvPr id="2" name="TextBox 1">
            <a:extLst>
              <a:ext uri="{FF2B5EF4-FFF2-40B4-BE49-F238E27FC236}">
                <a16:creationId xmlns:a16="http://schemas.microsoft.com/office/drawing/2014/main" id="{75C5EC03-18FE-8BA7-408E-8D7166E44D99}"/>
              </a:ext>
            </a:extLst>
          </p:cNvPr>
          <p:cNvSpPr txBox="1"/>
          <p:nvPr/>
        </p:nvSpPr>
        <p:spPr>
          <a:xfrm>
            <a:off x="4535054" y="325865"/>
            <a:ext cx="2225964" cy="523220"/>
          </a:xfrm>
          <a:prstGeom prst="rect">
            <a:avLst/>
          </a:prstGeom>
          <a:noFill/>
        </p:spPr>
        <p:txBody>
          <a:bodyPr wrap="square" rtlCol="0">
            <a:spAutoFit/>
          </a:bodyPr>
          <a:lstStyle/>
          <a:p>
            <a:pPr algn="ctr"/>
            <a:r>
              <a:rPr lang="en-US" sz="2800"/>
              <a:t>SABE Regions</a:t>
            </a:r>
          </a:p>
        </p:txBody>
      </p:sp>
    </p:spTree>
    <p:extLst>
      <p:ext uri="{BB962C8B-B14F-4D97-AF65-F5344CB8AC3E}">
        <p14:creationId xmlns:p14="http://schemas.microsoft.com/office/powerpoint/2010/main" val="274612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37EC5C-9908-A254-08DB-08FE97F64659}"/>
              </a:ext>
            </a:extLst>
          </p:cNvPr>
          <p:cNvSpPr txBox="1"/>
          <p:nvPr/>
        </p:nvSpPr>
        <p:spPr>
          <a:xfrm>
            <a:off x="630936" y="2660904"/>
            <a:ext cx="4818888" cy="3547872"/>
          </a:xfrm>
          <a:prstGeom prst="rect">
            <a:avLst/>
          </a:prstGeom>
        </p:spPr>
        <p:txBody>
          <a:bodyPr vert="horz" lIns="91440" tIns="45720" rIns="91440" bIns="45720" rtlCol="0" anchor="t">
            <a:normAutofit/>
          </a:bodyPr>
          <a:lstStyle/>
          <a:p>
            <a:pPr>
              <a:lnSpc>
                <a:spcPct val="90000"/>
              </a:lnSpc>
              <a:spcAft>
                <a:spcPts val="600"/>
              </a:spcAft>
            </a:pPr>
            <a:r>
              <a:rPr lang="en-US" sz="1700" b="1"/>
              <a:t>Speaking for Ourselves (SFO):</a:t>
            </a:r>
          </a:p>
          <a:p>
            <a:pPr>
              <a:lnSpc>
                <a:spcPct val="90000"/>
              </a:lnSpc>
              <a:spcAft>
                <a:spcPts val="600"/>
              </a:spcAft>
            </a:pPr>
            <a:r>
              <a:rPr lang="en-US" sz="1700"/>
              <a:t>“We are a statewide grassroots organization of people with disabilities who want to SPEAK FOR OURSELVES on issues that involve and affect us. People First chapters from all over Colorado join Speaking for Ourselves to make our voices stronger.</a:t>
            </a:r>
          </a:p>
          <a:p>
            <a:pPr indent="-228600">
              <a:lnSpc>
                <a:spcPct val="90000"/>
              </a:lnSpc>
              <a:spcAft>
                <a:spcPts val="600"/>
              </a:spcAft>
              <a:buFont typeface="Arial" panose="020B0604020202020204" pitchFamily="34" charset="0"/>
              <a:buChar char="•"/>
            </a:pPr>
            <a:endParaRPr lang="en-US" sz="1700"/>
          </a:p>
          <a:p>
            <a:pPr>
              <a:lnSpc>
                <a:spcPct val="90000"/>
              </a:lnSpc>
              <a:spcAft>
                <a:spcPts val="600"/>
              </a:spcAft>
            </a:pPr>
            <a:r>
              <a:rPr lang="en-US" sz="1700"/>
              <a:t>We talk with each other by conference call each month and we meet quarterly in various places around the state. We have been learning our rights and learning to Speak for Ourselves to make sure our rights are not overlooked!”</a:t>
            </a:r>
          </a:p>
        </p:txBody>
      </p:sp>
      <p:pic>
        <p:nvPicPr>
          <p:cNvPr id="5" name="Picture 4" descr="A group of people posing for a photo&#10;&#10;Description automatically generated">
            <a:extLst>
              <a:ext uri="{FF2B5EF4-FFF2-40B4-BE49-F238E27FC236}">
                <a16:creationId xmlns:a16="http://schemas.microsoft.com/office/drawing/2014/main" id="{C5681D24-7EFF-E747-EF41-1207433F3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805" y="2660904"/>
            <a:ext cx="5458968" cy="2593008"/>
          </a:xfrm>
          <a:prstGeom prst="rect">
            <a:avLst/>
          </a:prstGeom>
        </p:spPr>
      </p:pic>
      <p:sp>
        <p:nvSpPr>
          <p:cNvPr id="6" name="TextBox 5">
            <a:extLst>
              <a:ext uri="{FF2B5EF4-FFF2-40B4-BE49-F238E27FC236}">
                <a16:creationId xmlns:a16="http://schemas.microsoft.com/office/drawing/2014/main" id="{EECD5667-670D-30DD-382F-EBF0E6B4E1BB}"/>
              </a:ext>
            </a:extLst>
          </p:cNvPr>
          <p:cNvSpPr txBox="1"/>
          <p:nvPr/>
        </p:nvSpPr>
        <p:spPr>
          <a:xfrm>
            <a:off x="643278" y="6070276"/>
            <a:ext cx="1823085" cy="307777"/>
          </a:xfrm>
          <a:prstGeom prst="rect">
            <a:avLst/>
          </a:prstGeom>
          <a:noFill/>
        </p:spPr>
        <p:txBody>
          <a:bodyPr wrap="square" rtlCol="0">
            <a:spAutoFit/>
          </a:bodyPr>
          <a:lstStyle/>
          <a:p>
            <a:pPr>
              <a:spcAft>
                <a:spcPts val="600"/>
              </a:spcAft>
            </a:pPr>
            <a:r>
              <a:rPr lang="en-US" sz="1400">
                <a:hlinkClick r:id="rId3"/>
              </a:rPr>
              <a:t>Visit the SFO Website</a:t>
            </a:r>
            <a:endParaRPr lang="en-US" sz="1400"/>
          </a:p>
        </p:txBody>
      </p:sp>
      <p:sp>
        <p:nvSpPr>
          <p:cNvPr id="14" name="TextBox 13">
            <a:extLst>
              <a:ext uri="{FF2B5EF4-FFF2-40B4-BE49-F238E27FC236}">
                <a16:creationId xmlns:a16="http://schemas.microsoft.com/office/drawing/2014/main" id="{F23A74CE-A585-E51F-E55A-3C54D27494AB}"/>
              </a:ext>
            </a:extLst>
          </p:cNvPr>
          <p:cNvSpPr txBox="1"/>
          <p:nvPr/>
        </p:nvSpPr>
        <p:spPr>
          <a:xfrm>
            <a:off x="732536" y="649224"/>
            <a:ext cx="4818888" cy="14813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kern="1200">
                <a:solidFill>
                  <a:schemeClr val="tx1"/>
                </a:solidFill>
                <a:latin typeface="+mj-lt"/>
                <a:ea typeface="+mj-ea"/>
                <a:cs typeface="+mj-cs"/>
              </a:rPr>
              <a:t>State:</a:t>
            </a:r>
          </a:p>
        </p:txBody>
      </p:sp>
    </p:spTree>
    <p:extLst>
      <p:ext uri="{BB962C8B-B14F-4D97-AF65-F5344CB8AC3E}">
        <p14:creationId xmlns:p14="http://schemas.microsoft.com/office/powerpoint/2010/main" val="3339056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D1AE3FF-C1C2-FCEC-5880-351D0CF1980C}"/>
              </a:ext>
            </a:extLst>
          </p:cNvPr>
          <p:cNvSpPr txBox="1"/>
          <p:nvPr/>
        </p:nvSpPr>
        <p:spPr>
          <a:xfrm>
            <a:off x="4957894" y="1300294"/>
            <a:ext cx="6590978" cy="81197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a:latin typeface="+mj-lt"/>
                <a:ea typeface="+mj-ea"/>
                <a:cs typeface="+mj-cs"/>
              </a:rPr>
              <a:t>Current President of SFO: </a:t>
            </a:r>
          </a:p>
        </p:txBody>
      </p:sp>
      <p:pic>
        <p:nvPicPr>
          <p:cNvPr id="4" name="Picture 3">
            <a:extLst>
              <a:ext uri="{FF2B5EF4-FFF2-40B4-BE49-F238E27FC236}">
                <a16:creationId xmlns:a16="http://schemas.microsoft.com/office/drawing/2014/main" id="{DC14A91F-882D-3C27-58C8-7B62A5EC77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58" r="375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F93689-BD5D-A686-48B2-BBA48446B59C}"/>
              </a:ext>
            </a:extLst>
          </p:cNvPr>
          <p:cNvSpPr txBox="1"/>
          <p:nvPr/>
        </p:nvSpPr>
        <p:spPr>
          <a:xfrm>
            <a:off x="5297762" y="2706624"/>
            <a:ext cx="6251110" cy="3483864"/>
          </a:xfrm>
          <a:prstGeom prst="rect">
            <a:avLst/>
          </a:prstGeom>
        </p:spPr>
        <p:txBody>
          <a:bodyPr vert="horz" lIns="91440" tIns="45720" rIns="91440" bIns="45720" rtlCol="0">
            <a:normAutofit/>
          </a:bodyPr>
          <a:lstStyle/>
          <a:p>
            <a:pPr>
              <a:lnSpc>
                <a:spcPct val="90000"/>
              </a:lnSpc>
              <a:spcAft>
                <a:spcPts val="600"/>
              </a:spcAft>
            </a:pPr>
            <a:r>
              <a:rPr lang="en-US" sz="2200"/>
              <a:t>Molly Kirkham of People First Jefferson County</a:t>
            </a:r>
          </a:p>
          <a:p>
            <a:pPr indent="-228600">
              <a:lnSpc>
                <a:spcPct val="90000"/>
              </a:lnSpc>
              <a:spcAft>
                <a:spcPts val="600"/>
              </a:spcAft>
              <a:buFont typeface="Arial" panose="020B0604020202020204" pitchFamily="34" charset="0"/>
              <a:buChar char="•"/>
            </a:pPr>
            <a:endParaRPr lang="en-US" sz="2200"/>
          </a:p>
        </p:txBody>
      </p:sp>
    </p:spTree>
    <p:extLst>
      <p:ext uri="{BB962C8B-B14F-4D97-AF65-F5344CB8AC3E}">
        <p14:creationId xmlns:p14="http://schemas.microsoft.com/office/powerpoint/2010/main" val="2512579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39F9E635-5613-7B56-7B1E-54E04D54D537}"/>
              </a:ext>
            </a:extLst>
          </p:cNvPr>
          <p:cNvSpPr txBox="1"/>
          <p:nvPr/>
        </p:nvSpPr>
        <p:spPr>
          <a:xfrm>
            <a:off x="4760757" y="298760"/>
            <a:ext cx="2546054" cy="1308948"/>
          </a:xfrm>
          <a:prstGeom prst="rect">
            <a:avLst/>
          </a:prstGeom>
          <a:noFill/>
        </p:spPr>
        <p:txBody>
          <a:bodyPr wrap="square" rtlCol="0">
            <a:spAutoFit/>
          </a:bodyPr>
          <a:lstStyle/>
          <a:p>
            <a:pPr algn="ctr" defTabSz="1014984">
              <a:spcAft>
                <a:spcPts val="600"/>
              </a:spcAft>
            </a:pPr>
            <a:endParaRPr lang="en-US" sz="1998" kern="1200">
              <a:solidFill>
                <a:schemeClr val="tx1"/>
              </a:solidFill>
              <a:latin typeface="+mn-lt"/>
              <a:ea typeface="+mn-ea"/>
              <a:cs typeface="+mn-cs"/>
            </a:endParaRPr>
          </a:p>
          <a:p>
            <a:pPr defTabSz="1014984">
              <a:spcAft>
                <a:spcPts val="600"/>
              </a:spcAft>
            </a:pPr>
            <a:r>
              <a:rPr lang="en-US" sz="3108" kern="1200">
                <a:solidFill>
                  <a:schemeClr val="tx1"/>
                </a:solidFill>
                <a:latin typeface="+mn-lt"/>
                <a:ea typeface="+mn-ea"/>
                <a:cs typeface="+mn-cs"/>
              </a:rPr>
              <a:t>SFO Meetings</a:t>
            </a:r>
          </a:p>
          <a:p>
            <a:pPr marL="285750" indent="-285750" algn="ctr">
              <a:spcAft>
                <a:spcPts val="600"/>
              </a:spcAft>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4BF2DC7C-70FE-D39E-888B-91FE737F7134}"/>
              </a:ext>
            </a:extLst>
          </p:cNvPr>
          <p:cNvSpPr txBox="1"/>
          <p:nvPr/>
        </p:nvSpPr>
        <p:spPr>
          <a:xfrm>
            <a:off x="284178" y="2348645"/>
            <a:ext cx="7781167" cy="1522533"/>
          </a:xfrm>
          <a:prstGeom prst="rect">
            <a:avLst/>
          </a:prstGeom>
          <a:noFill/>
        </p:spPr>
        <p:txBody>
          <a:bodyPr wrap="square" rtlCol="0">
            <a:spAutoFit/>
          </a:bodyPr>
          <a:lstStyle/>
          <a:p>
            <a:pPr defTabSz="1014984">
              <a:spcAft>
                <a:spcPts val="600"/>
              </a:spcAft>
            </a:pPr>
            <a:r>
              <a:rPr lang="en-US" sz="1998" kern="1200">
                <a:solidFill>
                  <a:schemeClr val="tx1"/>
                </a:solidFill>
                <a:latin typeface="+mn-lt"/>
                <a:ea typeface="+mn-ea"/>
                <a:cs typeface="+mn-cs"/>
              </a:rPr>
              <a:t>Monthly Call: every first Monday of the month</a:t>
            </a:r>
          </a:p>
          <a:p>
            <a:pPr marL="317183" indent="-317183" defTabSz="1014984">
              <a:spcAft>
                <a:spcPts val="600"/>
              </a:spcAft>
              <a:buFont typeface="Arial" panose="020B0604020202020204" pitchFamily="34" charset="0"/>
              <a:buChar char="•"/>
            </a:pPr>
            <a:endParaRPr lang="en-US" sz="1998" kern="1200">
              <a:solidFill>
                <a:schemeClr val="tx1"/>
              </a:solidFill>
              <a:latin typeface="+mn-lt"/>
              <a:ea typeface="+mn-ea"/>
              <a:cs typeface="+mn-cs"/>
            </a:endParaRPr>
          </a:p>
          <a:p>
            <a:pPr defTabSz="1014984">
              <a:spcAft>
                <a:spcPts val="600"/>
              </a:spcAft>
            </a:pPr>
            <a:r>
              <a:rPr lang="en-US" sz="1998" kern="1200">
                <a:solidFill>
                  <a:schemeClr val="tx1"/>
                </a:solidFill>
                <a:latin typeface="+mn-lt"/>
                <a:ea typeface="+mn-ea"/>
                <a:cs typeface="+mn-cs"/>
              </a:rPr>
              <a:t>Quarterly Meetings: Zoom, in-person, or hybrid every Quarter</a:t>
            </a:r>
          </a:p>
          <a:p>
            <a:pPr>
              <a:spcAft>
                <a:spcPts val="600"/>
              </a:spcAft>
            </a:pPr>
            <a:endParaRPr lang="en-US"/>
          </a:p>
        </p:txBody>
      </p:sp>
      <p:sp>
        <p:nvSpPr>
          <p:cNvPr id="5" name="TextBox 4">
            <a:extLst>
              <a:ext uri="{FF2B5EF4-FFF2-40B4-BE49-F238E27FC236}">
                <a16:creationId xmlns:a16="http://schemas.microsoft.com/office/drawing/2014/main" id="{B3C366A3-277B-F008-F826-2B816B68079D}"/>
              </a:ext>
            </a:extLst>
          </p:cNvPr>
          <p:cNvSpPr txBox="1"/>
          <p:nvPr/>
        </p:nvSpPr>
        <p:spPr>
          <a:xfrm>
            <a:off x="228599" y="3727759"/>
            <a:ext cx="7892326" cy="412464"/>
          </a:xfrm>
          <a:prstGeom prst="rect">
            <a:avLst/>
          </a:prstGeom>
          <a:noFill/>
        </p:spPr>
        <p:txBody>
          <a:bodyPr wrap="square">
            <a:spAutoFit/>
          </a:bodyPr>
          <a:lstStyle/>
          <a:p>
            <a:pPr algn="ctr" defTabSz="1014984">
              <a:spcAft>
                <a:spcPts val="600"/>
              </a:spcAft>
            </a:pPr>
            <a:r>
              <a:rPr lang="en-US" sz="1998" kern="1200">
                <a:solidFill>
                  <a:schemeClr val="tx1"/>
                </a:solidFill>
                <a:latin typeface="+mn-lt"/>
                <a:ea typeface="+mn-ea"/>
                <a:cs typeface="+mn-cs"/>
              </a:rPr>
              <a:t>Meetings include both SFO members and Advisors from across the State.</a:t>
            </a:r>
            <a:endParaRPr lang="en-US"/>
          </a:p>
        </p:txBody>
      </p:sp>
      <p:pic>
        <p:nvPicPr>
          <p:cNvPr id="7" name="Picture 6" descr="Graphical user interface, icon&#10;&#10;Description automatically generated">
            <a:extLst>
              <a:ext uri="{FF2B5EF4-FFF2-40B4-BE49-F238E27FC236}">
                <a16:creationId xmlns:a16="http://schemas.microsoft.com/office/drawing/2014/main" id="{D6D57755-73FB-8733-047D-7ECB90A878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50129" y="471052"/>
            <a:ext cx="1646528" cy="1608548"/>
          </a:xfrm>
          <a:prstGeom prst="rect">
            <a:avLst/>
          </a:prstGeom>
        </p:spPr>
      </p:pic>
      <p:pic>
        <p:nvPicPr>
          <p:cNvPr id="9" name="Picture 8">
            <a:extLst>
              <a:ext uri="{FF2B5EF4-FFF2-40B4-BE49-F238E27FC236}">
                <a16:creationId xmlns:a16="http://schemas.microsoft.com/office/drawing/2014/main" id="{E9626A10-678F-0E33-475C-7C81542A56C6}"/>
              </a:ext>
            </a:extLst>
          </p:cNvPr>
          <p:cNvPicPr>
            <a:picLocks noChangeAspect="1"/>
          </p:cNvPicPr>
          <p:nvPr/>
        </p:nvPicPr>
        <p:blipFill>
          <a:blip r:embed="rId4"/>
          <a:stretch>
            <a:fillRect/>
          </a:stretch>
        </p:blipFill>
        <p:spPr>
          <a:xfrm>
            <a:off x="427255" y="6349374"/>
            <a:ext cx="1841152" cy="377985"/>
          </a:xfrm>
          <a:prstGeom prst="rect">
            <a:avLst/>
          </a:prstGeom>
        </p:spPr>
      </p:pic>
      <p:pic>
        <p:nvPicPr>
          <p:cNvPr id="16" name="Picture 15" descr="A group of people sitting at tables in a room with laptops&#10;&#10;Description automatically generated">
            <a:extLst>
              <a:ext uri="{FF2B5EF4-FFF2-40B4-BE49-F238E27FC236}">
                <a16:creationId xmlns:a16="http://schemas.microsoft.com/office/drawing/2014/main" id="{F5471522-AEAF-1C59-802D-6DE6858E8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1171" y="953234"/>
            <a:ext cx="3431144" cy="3816991"/>
          </a:xfrm>
          <a:prstGeom prst="rect">
            <a:avLst/>
          </a:prstGeom>
        </p:spPr>
      </p:pic>
    </p:spTree>
    <p:extLst>
      <p:ext uri="{BB962C8B-B14F-4D97-AF65-F5344CB8AC3E}">
        <p14:creationId xmlns:p14="http://schemas.microsoft.com/office/powerpoint/2010/main" val="426074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b019d0-f686-4a9d-8ac5-088a42a79909">
      <Terms xmlns="http://schemas.microsoft.com/office/infopath/2007/PartnerControls"/>
    </lcf76f155ced4ddcb4097134ff3c332f>
    <TaxCatchAll xmlns="442f8b0a-9b58-4945-9039-26c03217a0d5" xsi:nil="true"/>
    <MediaLengthInSeconds xmlns="0db019d0-f686-4a9d-8ac5-088a42a79909" xsi:nil="true"/>
    <SharedWithUsers xmlns="442f8b0a-9b58-4945-9039-26c03217a0d5">
      <UserInfo>
        <DisplayName>Jennifer Holan</DisplayName>
        <AccountId>44</AccountId>
        <AccountType/>
      </UserInfo>
      <UserInfo>
        <DisplayName>Jilda Falco</DisplayName>
        <AccountId>52</AccountId>
        <AccountType/>
      </UserInfo>
      <UserInfo>
        <DisplayName>Lori Ropa</DisplayName>
        <AccountId>45</AccountId>
        <AccountType/>
      </UserInfo>
      <UserInfo>
        <DisplayName>Eryn Hoerig</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B672FA75BB344BBC2D4BE795DF32D7" ma:contentTypeVersion="19" ma:contentTypeDescription="Create a new document." ma:contentTypeScope="" ma:versionID="6ef9c8b21cdb1d1cd81313941de22356">
  <xsd:schema xmlns:xsd="http://www.w3.org/2001/XMLSchema" xmlns:xs="http://www.w3.org/2001/XMLSchema" xmlns:p="http://schemas.microsoft.com/office/2006/metadata/properties" xmlns:ns2="0db019d0-f686-4a9d-8ac5-088a42a79909" xmlns:ns3="442f8b0a-9b58-4945-9039-26c03217a0d5" targetNamespace="http://schemas.microsoft.com/office/2006/metadata/properties" ma:root="true" ma:fieldsID="eae8d053a91983449727d4bfa3fd8d21" ns2:_="" ns3:_="">
    <xsd:import namespace="0db019d0-f686-4a9d-8ac5-088a42a79909"/>
    <xsd:import namespace="442f8b0a-9b58-4945-9039-26c03217a0d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b019d0-f686-4a9d-8ac5-088a42a799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hidden="true"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e19333-e626-46e1-aff4-d007bf618e3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hidden="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2f8b0a-9b58-4945-9039-26c03217a0d5"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2" nillable="true" ma:displayName="Taxonomy Catch All Column" ma:hidden="true" ma:list="{2a41e558-356f-464f-9188-e760e168ab72}" ma:internalName="TaxCatchAll" ma:readOnly="false" ma:showField="CatchAllData" ma:web="442f8b0a-9b58-4945-9039-26c03217a0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C43855-4C1A-40F8-80D6-6D34523EAE3B}">
  <ds:schemaRefs>
    <ds:schemaRef ds:uri="0db019d0-f686-4a9d-8ac5-088a42a79909"/>
    <ds:schemaRef ds:uri="442f8b0a-9b58-4945-9039-26c03217a0d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EE4125A-0F1E-4D2A-A39C-CEE13EB24557}">
  <ds:schemaRefs>
    <ds:schemaRef ds:uri="http://schemas.microsoft.com/sharepoint/v3/contenttype/forms"/>
  </ds:schemaRefs>
</ds:datastoreItem>
</file>

<file path=customXml/itemProps3.xml><?xml version="1.0" encoding="utf-8"?>
<ds:datastoreItem xmlns:ds="http://schemas.openxmlformats.org/officeDocument/2006/customXml" ds:itemID="{F495F6FD-106E-4B1D-9280-1D3AE67229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b019d0-f686-4a9d-8ac5-088a42a79909"/>
    <ds:schemaRef ds:uri="442f8b0a-9b58-4945-9039-26c03217a0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537</Words>
  <Application>Microsoft Office PowerPoint</Application>
  <PresentationFormat>Widescreen</PresentationFormat>
  <Paragraphs>47</Paragraphs>
  <Slides>14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Meiryo</vt:lpstr>
      <vt:lpstr>Arial</vt:lpstr>
      <vt:lpstr>Calibri</vt:lpstr>
      <vt:lpstr>Calibri Light</vt:lpstr>
      <vt:lpstr>Office Theme</vt:lpstr>
      <vt:lpstr>Self-Advocacy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Self-Advocacy</dc:title>
  <dc:creator>Jilda Falco</dc:creator>
  <cp:lastModifiedBy>Eryn Hoerig</cp:lastModifiedBy>
  <cp:revision>38</cp:revision>
  <dcterms:created xsi:type="dcterms:W3CDTF">2023-03-22T18:09:57Z</dcterms:created>
  <dcterms:modified xsi:type="dcterms:W3CDTF">2024-03-14T15:12:34Z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0x0101008AB672FA75BB344BBC2D4BE795DF32D7</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