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70" r:id="rId10"/>
    <p:sldId id="265" r:id="rId11"/>
    <p:sldId id="266" r:id="rId12"/>
    <p:sldId id="267" r:id="rId13"/>
    <p:sldId id="271" r:id="rId14"/>
    <p:sldId id="268" r:id="rId15"/>
    <p:sldId id="269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  <p:sldId id="280" r:id="rId25"/>
    <p:sldId id="281" r:id="rId26"/>
    <p:sldId id="282" r:id="rId27"/>
    <p:sldId id="283" r:id="rId28"/>
    <p:sldId id="284" r:id="rId29"/>
    <p:sldId id="285" r:id="rId30"/>
    <p:sldId id="286" r:id="rId31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C0A11F2A-5FA8-4F2A-B1DF-095AA4209AD4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6A413976-5A2A-4DA9-A1B8-38AC7C339F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1638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EAD0-EFE1-476F-B0C3-705E7FC7623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4ABC-C1B1-400A-BAE2-C4884E80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5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EAD0-EFE1-476F-B0C3-705E7FC7623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4ABC-C1B1-400A-BAE2-C4884E80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2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EAD0-EFE1-476F-B0C3-705E7FC7623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4ABC-C1B1-400A-BAE2-C4884E80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5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EAD0-EFE1-476F-B0C3-705E7FC7623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4ABC-C1B1-400A-BAE2-C4884E80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59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EAD0-EFE1-476F-B0C3-705E7FC7623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4ABC-C1B1-400A-BAE2-C4884E80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1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EAD0-EFE1-476F-B0C3-705E7FC7623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4ABC-C1B1-400A-BAE2-C4884E80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98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EAD0-EFE1-476F-B0C3-705E7FC7623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4ABC-C1B1-400A-BAE2-C4884E80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21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EAD0-EFE1-476F-B0C3-705E7FC7623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4ABC-C1B1-400A-BAE2-C4884E80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021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EAD0-EFE1-476F-B0C3-705E7FC7623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4ABC-C1B1-400A-BAE2-C4884E80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17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EAD0-EFE1-476F-B0C3-705E7FC7623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4ABC-C1B1-400A-BAE2-C4884E80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41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9EAD0-EFE1-476F-B0C3-705E7FC7623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4ABC-C1B1-400A-BAE2-C4884E80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89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9EAD0-EFE1-476F-B0C3-705E7FC76239}" type="datetimeFigureOut">
              <a:rPr lang="en-US" smtClean="0"/>
              <a:t>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74ABC-C1B1-400A-BAE2-C4884E80AB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531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Children’s Medicaid Waivers &amp; More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Children’s Extensive Support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Children’s Home and Community Based Services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Children with Autism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Children with Life Limiting Illness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Children’s Habilitation Residential Program Waiver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Buy In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Family Support Services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98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apply?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local Community Centered Board</a:t>
            </a:r>
          </a:p>
          <a:p>
            <a:endParaRPr lang="en-US" dirty="0"/>
          </a:p>
          <a:p>
            <a:r>
              <a:rPr lang="en-US" dirty="0" smtClean="0"/>
              <a:t>For Jefferson county:</a:t>
            </a:r>
          </a:p>
          <a:p>
            <a:pPr lvl="1"/>
            <a:r>
              <a:rPr lang="en-US" dirty="0" smtClean="0"/>
              <a:t>DDRC</a:t>
            </a:r>
          </a:p>
          <a:p>
            <a:pPr lvl="1"/>
            <a:r>
              <a:rPr lang="en-US" dirty="0" smtClean="0"/>
              <a:t>303-462-6610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9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CHCBS – Children’s Home &amp; Community Based Services Waiver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served?</a:t>
            </a:r>
          </a:p>
          <a:p>
            <a:pPr lvl="1"/>
            <a:r>
              <a:rPr lang="en-US" dirty="0" smtClean="0"/>
              <a:t>Children birth-17 years</a:t>
            </a:r>
          </a:p>
          <a:p>
            <a:pPr lvl="1"/>
            <a:r>
              <a:rPr lang="en-US" dirty="0" smtClean="0"/>
              <a:t>Children who have intensive and high cost medical needs</a:t>
            </a:r>
          </a:p>
          <a:p>
            <a:pPr lvl="1"/>
            <a:r>
              <a:rPr lang="en-US" dirty="0" smtClean="0"/>
              <a:t>Children must meet a skilled nursing level of care</a:t>
            </a:r>
          </a:p>
          <a:p>
            <a:pPr lvl="1"/>
            <a:r>
              <a:rPr lang="en-US" dirty="0" smtClean="0"/>
              <a:t>Children who are not eligible for </a:t>
            </a:r>
            <a:r>
              <a:rPr lang="en-US" dirty="0"/>
              <a:t>M</a:t>
            </a:r>
            <a:r>
              <a:rPr lang="en-US" dirty="0" smtClean="0"/>
              <a:t>edicaid through another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03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CHCBS Waiver Services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Management</a:t>
            </a:r>
          </a:p>
          <a:p>
            <a:r>
              <a:rPr lang="en-US" dirty="0" smtClean="0"/>
              <a:t>In Home Support Services (IHSS)</a:t>
            </a:r>
            <a:endParaRPr lang="en-US" dirty="0"/>
          </a:p>
        </p:txBody>
      </p:sp>
      <p:pic>
        <p:nvPicPr>
          <p:cNvPr id="7170" name="Picture 2" descr="C:\Users\clipski\AppData\Local\Microsoft\Windows\Temporary Internet Files\Content.IE5\K9JDIODL\MP900321126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124200"/>
            <a:ext cx="2990088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15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wait list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waitlist at this time for the CHCBS waiver</a:t>
            </a:r>
            <a:endParaRPr lang="en-US" dirty="0"/>
          </a:p>
        </p:txBody>
      </p:sp>
      <p:pic>
        <p:nvPicPr>
          <p:cNvPr id="8194" name="Picture 2" descr="C:\Users\clipski\AppData\Local\Microsoft\Windows\Temporary Internet Files\Content.IE5\ET982YE7\MC90041071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667000"/>
            <a:ext cx="3562539" cy="3438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522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apply?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local CCB may be a CHCBS Case management Agency</a:t>
            </a:r>
          </a:p>
          <a:p>
            <a:r>
              <a:rPr lang="en-US" dirty="0" smtClean="0"/>
              <a:t>OR</a:t>
            </a:r>
          </a:p>
          <a:p>
            <a:r>
              <a:rPr lang="en-US" dirty="0" smtClean="0"/>
              <a:t>Your Single Entry Point</a:t>
            </a:r>
          </a:p>
          <a:p>
            <a:pPr lvl="1"/>
            <a:r>
              <a:rPr lang="en-US" dirty="0" smtClean="0"/>
              <a:t>Jefferson County Contacts</a:t>
            </a:r>
          </a:p>
          <a:p>
            <a:pPr lvl="1"/>
            <a:r>
              <a:rPr lang="en-US" dirty="0" smtClean="0"/>
              <a:t>DDRC:  303-462-6610</a:t>
            </a:r>
          </a:p>
          <a:p>
            <a:pPr lvl="1"/>
            <a:r>
              <a:rPr lang="en-US" dirty="0" smtClean="0"/>
              <a:t>Jefferson County DHS:  303-271-1388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67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CWA – Children with Autism Waiver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served?</a:t>
            </a:r>
          </a:p>
          <a:p>
            <a:pPr lvl="1"/>
            <a:r>
              <a:rPr lang="en-US" dirty="0" smtClean="0"/>
              <a:t>Children birth – 5 years</a:t>
            </a:r>
          </a:p>
          <a:p>
            <a:pPr lvl="1"/>
            <a:r>
              <a:rPr lang="en-US" dirty="0" smtClean="0"/>
              <a:t>Children who have an Autism diagnosis (299.00)</a:t>
            </a:r>
          </a:p>
          <a:p>
            <a:pPr lvl="1"/>
            <a:r>
              <a:rPr lang="en-US" dirty="0" smtClean="0"/>
              <a:t>Children may or may not be eligible for Medicaid via another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54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CWA Waiver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Behavioral Intervention</a:t>
            </a:r>
            <a:endParaRPr lang="en-US" dirty="0"/>
          </a:p>
        </p:txBody>
      </p:sp>
      <p:pic>
        <p:nvPicPr>
          <p:cNvPr id="9218" name="Picture 2" descr="C:\Users\clipski\AppData\Local\Microsoft\Windows\Temporary Internet Files\Content.IE5\4RWQEEQ8\MC90007882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19400"/>
            <a:ext cx="2847975" cy="31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68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wait 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There is currently a waitlist</a:t>
            </a:r>
            <a:r>
              <a:rPr lang="en-US" sz="2800" dirty="0" smtClean="0"/>
              <a:t>.  </a:t>
            </a:r>
            <a:r>
              <a:rPr lang="en-US" sz="2800" dirty="0" smtClean="0"/>
              <a:t>There is a proposed bill to eliminate the waitlist.  If it passes, children will begin enrolling in July 2015</a:t>
            </a:r>
            <a:endParaRPr lang="en-US" sz="2800" dirty="0" smtClean="0"/>
          </a:p>
          <a:p>
            <a:r>
              <a:rPr lang="en-US" sz="2800" dirty="0" smtClean="0"/>
              <a:t>Children </a:t>
            </a:r>
            <a:r>
              <a:rPr lang="en-US" sz="2800" dirty="0" smtClean="0"/>
              <a:t>are prioritized on waitlist by their Adaptive Behavior Composite Score so may move up &amp; down on the waitlist</a:t>
            </a:r>
            <a:endParaRPr lang="en-US" sz="2800" dirty="0"/>
          </a:p>
        </p:txBody>
      </p:sp>
      <p:pic>
        <p:nvPicPr>
          <p:cNvPr id="10242" name="Picture 2" descr="C:\Users\clipski\AppData\Local\Microsoft\Windows\Temporary Internet Files\Content.IE5\4RWQEEQ8\MC90044145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733800"/>
            <a:ext cx="2742857" cy="2742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546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apply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local Community Centered Board</a:t>
            </a:r>
          </a:p>
          <a:p>
            <a:endParaRPr lang="en-US" dirty="0" smtClean="0"/>
          </a:p>
          <a:p>
            <a:r>
              <a:rPr lang="en-US" dirty="0" smtClean="0"/>
              <a:t>For Jefferson county:</a:t>
            </a:r>
          </a:p>
          <a:p>
            <a:pPr lvl="1"/>
            <a:r>
              <a:rPr lang="en-US" dirty="0" smtClean="0"/>
              <a:t>DDRC</a:t>
            </a:r>
          </a:p>
          <a:p>
            <a:pPr lvl="1"/>
            <a:r>
              <a:rPr lang="en-US" dirty="0" smtClean="0"/>
              <a:t>303-462-6610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72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CLLI – Children with Life Limiting Illness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served?</a:t>
            </a:r>
          </a:p>
          <a:p>
            <a:pPr lvl="1"/>
            <a:r>
              <a:rPr lang="en-US" dirty="0" smtClean="0"/>
              <a:t>Children birth – 18 years</a:t>
            </a:r>
          </a:p>
          <a:p>
            <a:pPr lvl="1"/>
            <a:r>
              <a:rPr lang="en-US" dirty="0" smtClean="0"/>
              <a:t>Children who have a life limiting diagnosis (</a:t>
            </a:r>
            <a:r>
              <a:rPr lang="en-US" dirty="0" err="1" smtClean="0"/>
              <a:t>i.e</a:t>
            </a:r>
            <a:r>
              <a:rPr lang="en-US" dirty="0" smtClean="0"/>
              <a:t> based on opinion of medical specialist, that child has a prognosis of death before the child reaches adulthood)</a:t>
            </a:r>
          </a:p>
          <a:p>
            <a:pPr lvl="1"/>
            <a:r>
              <a:rPr lang="en-US" dirty="0" smtClean="0"/>
              <a:t>Child must meet a hospital level of care</a:t>
            </a:r>
          </a:p>
          <a:p>
            <a:pPr lvl="1"/>
            <a:r>
              <a:rPr lang="en-US" dirty="0" smtClean="0"/>
              <a:t>Child may or may not be eligible for Medicaid via another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7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5 Children’s Waivers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dirty="0"/>
              <a:t>CES (Children’s Extensive Support)</a:t>
            </a:r>
            <a:br>
              <a:rPr lang="en-US" sz="3000" dirty="0"/>
            </a:br>
            <a:r>
              <a:rPr lang="en-US" sz="3000" dirty="0" smtClean="0"/>
              <a:t>CHCBS </a:t>
            </a:r>
            <a:r>
              <a:rPr lang="en-US" sz="3000" dirty="0"/>
              <a:t>(Children’s Home &amp; Community Based Services)</a:t>
            </a:r>
            <a:br>
              <a:rPr lang="en-US" sz="3000" dirty="0"/>
            </a:br>
            <a:r>
              <a:rPr lang="en-US" sz="3000" dirty="0"/>
              <a:t>CWA (Children with Autism)</a:t>
            </a:r>
            <a:br>
              <a:rPr lang="en-US" sz="3000" dirty="0"/>
            </a:br>
            <a:r>
              <a:rPr lang="en-US" sz="3000" dirty="0" smtClean="0"/>
              <a:t>CLLI </a:t>
            </a:r>
            <a:r>
              <a:rPr lang="en-US" sz="3000" dirty="0"/>
              <a:t>Children with Life Limiting Illness)</a:t>
            </a:r>
            <a:br>
              <a:rPr lang="en-US" sz="3000" dirty="0"/>
            </a:br>
            <a:r>
              <a:rPr lang="en-US" sz="3000" dirty="0" smtClean="0"/>
              <a:t>CHRP </a:t>
            </a:r>
            <a:r>
              <a:rPr lang="en-US" sz="3000" dirty="0"/>
              <a:t>(Children’s Habilitation Residential Program)</a:t>
            </a:r>
            <a:endParaRPr lang="en-US" sz="3000" dirty="0" smtClean="0"/>
          </a:p>
          <a:p>
            <a:endParaRPr lang="en-US" sz="2400" dirty="0" smtClean="0"/>
          </a:p>
          <a:p>
            <a:r>
              <a:rPr lang="en-US" sz="2400" dirty="0" smtClean="0"/>
              <a:t>Child </a:t>
            </a:r>
            <a:r>
              <a:rPr lang="en-US" sz="2400" dirty="0" smtClean="0"/>
              <a:t>must meet following criteria for all waivers:</a:t>
            </a:r>
          </a:p>
          <a:p>
            <a:pPr lvl="1"/>
            <a:r>
              <a:rPr lang="en-US" sz="2400" dirty="0" smtClean="0"/>
              <a:t>Financial</a:t>
            </a:r>
          </a:p>
          <a:p>
            <a:pPr lvl="1"/>
            <a:r>
              <a:rPr lang="en-US" sz="2400" dirty="0" smtClean="0"/>
              <a:t>Functional</a:t>
            </a:r>
          </a:p>
          <a:p>
            <a:pPr lvl="1"/>
            <a:r>
              <a:rPr lang="en-US" sz="2400" dirty="0" smtClean="0"/>
              <a:t>Targeting</a:t>
            </a:r>
          </a:p>
          <a:p>
            <a:pPr lvl="1"/>
            <a:r>
              <a:rPr lang="en-US" sz="2400" dirty="0" smtClean="0"/>
              <a:t>USA citizen</a:t>
            </a:r>
            <a:endParaRPr lang="en-US" sz="2400" dirty="0"/>
          </a:p>
        </p:txBody>
      </p:sp>
      <p:pic>
        <p:nvPicPr>
          <p:cNvPr id="1026" name="Picture 2" descr="C:\Users\clipski\AppData\Local\Microsoft\Windows\Temporary Internet Files\Content.IE5\2VMZEF5R\MC90024073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86200"/>
            <a:ext cx="1919288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05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CLLI Waiver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Respite</a:t>
            </a:r>
          </a:p>
          <a:p>
            <a:r>
              <a:rPr lang="en-US" dirty="0" smtClean="0"/>
              <a:t>Counseling</a:t>
            </a:r>
          </a:p>
          <a:p>
            <a:r>
              <a:rPr lang="en-US" dirty="0" smtClean="0"/>
              <a:t>Expressive Therapy</a:t>
            </a:r>
          </a:p>
          <a:p>
            <a:r>
              <a:rPr lang="en-US" dirty="0" smtClean="0"/>
              <a:t>Palliative/Support Care</a:t>
            </a:r>
            <a:endParaRPr lang="en-US" dirty="0"/>
          </a:p>
        </p:txBody>
      </p:sp>
      <p:pic>
        <p:nvPicPr>
          <p:cNvPr id="11266" name="Picture 2" descr="C:\Users\clipski\AppData\Local\Microsoft\Windows\Temporary Internet Files\Content.IE5\K9JDIODL\MC90035905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699" y="2286000"/>
            <a:ext cx="2155825" cy="2963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52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a wait list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waitlist at this time for the CLLI waiver</a:t>
            </a:r>
            <a:endParaRPr lang="en-US" dirty="0"/>
          </a:p>
        </p:txBody>
      </p:sp>
      <p:pic>
        <p:nvPicPr>
          <p:cNvPr id="4" name="Picture 2" descr="C:\Users\clipski\AppData\Local\Microsoft\Windows\Temporary Internet Files\Content.IE5\ET982YE7\MC90041071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667000"/>
            <a:ext cx="3562539" cy="3438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29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apply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local Single Entry Point</a:t>
            </a:r>
          </a:p>
          <a:p>
            <a:endParaRPr lang="en-US" dirty="0"/>
          </a:p>
          <a:p>
            <a:r>
              <a:rPr lang="en-US" dirty="0" smtClean="0"/>
              <a:t>For Jefferson county:</a:t>
            </a:r>
          </a:p>
          <a:p>
            <a:pPr lvl="1"/>
            <a:r>
              <a:rPr lang="en-US" dirty="0" smtClean="0"/>
              <a:t>Jefferson county DHS</a:t>
            </a:r>
          </a:p>
          <a:p>
            <a:pPr lvl="1"/>
            <a:r>
              <a:rPr lang="en-US" dirty="0" smtClean="0"/>
              <a:t>303-271-1388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6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CHRP – Children’s Habilitation Residential Program Waiver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 served?</a:t>
            </a:r>
          </a:p>
          <a:p>
            <a:pPr lvl="1"/>
            <a:r>
              <a:rPr lang="en-US" dirty="0" smtClean="0"/>
              <a:t>Children birth – 21 years</a:t>
            </a:r>
          </a:p>
          <a:p>
            <a:pPr lvl="1"/>
            <a:r>
              <a:rPr lang="en-US" dirty="0" smtClean="0"/>
              <a:t>Children who are placed through a county Department of Social Services</a:t>
            </a:r>
          </a:p>
          <a:p>
            <a:pPr lvl="1"/>
            <a:r>
              <a:rPr lang="en-US" dirty="0" smtClean="0"/>
              <a:t>Children who have a developmental disability </a:t>
            </a:r>
          </a:p>
          <a:p>
            <a:pPr lvl="1"/>
            <a:r>
              <a:rPr lang="en-US" dirty="0" smtClean="0"/>
              <a:t>Children who have extraordinary service needs and for whom services cannot be provided at the county negotiate rate</a:t>
            </a:r>
          </a:p>
          <a:p>
            <a:pPr lvl="1"/>
            <a:r>
              <a:rPr lang="en-US" dirty="0" smtClean="0"/>
              <a:t>Child must be at risk of institutionalization </a:t>
            </a:r>
          </a:p>
          <a:p>
            <a:pPr lvl="1"/>
            <a:r>
              <a:rPr lang="en-US" dirty="0" smtClean="0"/>
              <a:t>Child must meet ICF-MR level of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37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CHRP Waiver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Cognitive </a:t>
            </a:r>
          </a:p>
          <a:p>
            <a:r>
              <a:rPr lang="en-US" dirty="0" smtClean="0"/>
              <a:t>Communication</a:t>
            </a:r>
          </a:p>
          <a:p>
            <a:r>
              <a:rPr lang="en-US" dirty="0" smtClean="0"/>
              <a:t>Community Connection</a:t>
            </a:r>
          </a:p>
          <a:p>
            <a:r>
              <a:rPr lang="en-US" dirty="0" smtClean="0"/>
              <a:t>Counseling and therapeutic services</a:t>
            </a:r>
          </a:p>
          <a:p>
            <a:r>
              <a:rPr lang="en-US" dirty="0" smtClean="0"/>
              <a:t>Emergency assistance training</a:t>
            </a:r>
          </a:p>
          <a:p>
            <a:r>
              <a:rPr lang="en-US" dirty="0" smtClean="0"/>
              <a:t>Independent living training</a:t>
            </a:r>
          </a:p>
          <a:p>
            <a:r>
              <a:rPr lang="en-US" dirty="0" smtClean="0"/>
              <a:t>Personal care</a:t>
            </a:r>
          </a:p>
          <a:p>
            <a:r>
              <a:rPr lang="en-US" dirty="0" smtClean="0"/>
              <a:t>Self-advocacy training</a:t>
            </a:r>
          </a:p>
          <a:p>
            <a:r>
              <a:rPr lang="en-US" dirty="0" smtClean="0"/>
              <a:t>Supervision</a:t>
            </a:r>
          </a:p>
          <a:p>
            <a:r>
              <a:rPr lang="en-US" dirty="0" smtClean="0"/>
              <a:t>Travel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62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do I apply?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local Department of Social/Human Services</a:t>
            </a:r>
          </a:p>
          <a:p>
            <a:endParaRPr lang="en-US" dirty="0"/>
          </a:p>
          <a:p>
            <a:r>
              <a:rPr lang="en-US" dirty="0" smtClean="0"/>
              <a:t>For Jefferson county:</a:t>
            </a:r>
          </a:p>
          <a:p>
            <a:pPr lvl="1"/>
            <a:r>
              <a:rPr lang="en-US" dirty="0" smtClean="0"/>
              <a:t>Jefferson county DHS</a:t>
            </a:r>
          </a:p>
          <a:p>
            <a:pPr lvl="1"/>
            <a:r>
              <a:rPr lang="en-US" dirty="0" smtClean="0"/>
              <a:t>303-271-1388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1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Medicaid Buy In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 is eligible?</a:t>
            </a:r>
          </a:p>
          <a:p>
            <a:r>
              <a:rPr lang="en-US" dirty="0" smtClean="0"/>
              <a:t>Children who:</a:t>
            </a:r>
          </a:p>
          <a:p>
            <a:pPr lvl="1"/>
            <a:r>
              <a:rPr lang="en-US" dirty="0" smtClean="0"/>
              <a:t>Are a USA citizen</a:t>
            </a:r>
          </a:p>
          <a:p>
            <a:pPr lvl="1"/>
            <a:r>
              <a:rPr lang="en-US" dirty="0" smtClean="0"/>
              <a:t>Are under age 19</a:t>
            </a:r>
          </a:p>
          <a:p>
            <a:pPr lvl="1"/>
            <a:r>
              <a:rPr lang="en-US" dirty="0" smtClean="0"/>
              <a:t>Have a qualifying disability using the SSA childhood listings</a:t>
            </a:r>
          </a:p>
          <a:p>
            <a:pPr lvl="1"/>
            <a:r>
              <a:rPr lang="en-US" dirty="0" smtClean="0"/>
              <a:t>Family income is below 450% of Federal Poverty Level</a:t>
            </a:r>
          </a:p>
          <a:p>
            <a:pPr lvl="1"/>
            <a:r>
              <a:rPr lang="en-US" dirty="0" smtClean="0"/>
              <a:t>Monthly premium based on family income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70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am I getting?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Medicaid state plan benefits including:</a:t>
            </a:r>
          </a:p>
          <a:p>
            <a:pPr lvl="1"/>
            <a:r>
              <a:rPr lang="en-US" dirty="0" smtClean="0"/>
              <a:t>Medical and dental services</a:t>
            </a:r>
          </a:p>
          <a:p>
            <a:pPr lvl="1"/>
            <a:r>
              <a:rPr lang="en-US" dirty="0" smtClean="0"/>
              <a:t>Vision services, glasses</a:t>
            </a:r>
          </a:p>
          <a:p>
            <a:pPr lvl="1"/>
            <a:r>
              <a:rPr lang="en-US" dirty="0" smtClean="0"/>
              <a:t>Pharmacy benefits</a:t>
            </a:r>
          </a:p>
          <a:p>
            <a:pPr lvl="1"/>
            <a:r>
              <a:rPr lang="en-US" dirty="0" smtClean="0"/>
              <a:t>Durable Medical Equipment</a:t>
            </a:r>
          </a:p>
          <a:p>
            <a:pPr lvl="1"/>
            <a:r>
              <a:rPr lang="en-US" dirty="0" smtClean="0"/>
              <a:t>Therapies – PT, OT, SLT</a:t>
            </a:r>
          </a:p>
          <a:p>
            <a:pPr lvl="1"/>
            <a:r>
              <a:rPr lang="en-US" dirty="0" smtClean="0"/>
              <a:t>Mental Health Services</a:t>
            </a:r>
          </a:p>
          <a:p>
            <a:pPr lvl="1"/>
            <a:r>
              <a:rPr lang="en-US" dirty="0" smtClean="0"/>
              <a:t>Lab &amp; X-ray</a:t>
            </a:r>
          </a:p>
          <a:p>
            <a:pPr lvl="1"/>
            <a:r>
              <a:rPr lang="en-US" dirty="0" smtClean="0"/>
              <a:t>And more………………..</a:t>
            </a:r>
          </a:p>
        </p:txBody>
      </p:sp>
      <p:pic>
        <p:nvPicPr>
          <p:cNvPr id="12290" name="Picture 2" descr="C:\Users\clipski\AppData\Local\Microsoft\Windows\Temporary Internet Files\Content.IE5\Y1YZVWKC\MC90001884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743200"/>
            <a:ext cx="2426818" cy="2529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0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DDRC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Family Support Program</a:t>
            </a:r>
          </a:p>
          <a:p>
            <a:pPr lvl="1"/>
            <a:r>
              <a:rPr lang="en-US" dirty="0" smtClean="0"/>
              <a:t>Must have a developmental delay if under 5 or a developmental disability if 5 or over</a:t>
            </a:r>
          </a:p>
          <a:p>
            <a:pPr lvl="1"/>
            <a:r>
              <a:rPr lang="en-US" dirty="0" smtClean="0"/>
              <a:t>Limited financial assistance</a:t>
            </a:r>
          </a:p>
          <a:p>
            <a:pPr lvl="1"/>
            <a:r>
              <a:rPr lang="en-US" dirty="0" smtClean="0"/>
              <a:t>Required to serve children who meet a “most in need criteria”</a:t>
            </a:r>
          </a:p>
          <a:p>
            <a:pPr lvl="2"/>
            <a:r>
              <a:rPr lang="en-US" dirty="0" smtClean="0"/>
              <a:t>Behavioral needs</a:t>
            </a:r>
          </a:p>
          <a:p>
            <a:pPr lvl="2"/>
            <a:r>
              <a:rPr lang="en-US" dirty="0" smtClean="0"/>
              <a:t>Family stability</a:t>
            </a:r>
          </a:p>
          <a:p>
            <a:pPr lvl="2"/>
            <a:r>
              <a:rPr lang="en-US" dirty="0" smtClean="0"/>
              <a:t>Access to support network</a:t>
            </a:r>
          </a:p>
          <a:p>
            <a:pPr lvl="2"/>
            <a:r>
              <a:rPr lang="en-US" dirty="0" smtClean="0"/>
              <a:t>Access to other resources</a:t>
            </a:r>
            <a:endParaRPr lang="en-US" dirty="0"/>
          </a:p>
        </p:txBody>
      </p:sp>
      <p:pic>
        <p:nvPicPr>
          <p:cNvPr id="13314" name="Picture 2" descr="C:\Users\clipski\AppData\Local\Microsoft\Windows\Temporary Internet Files\Content.IE5\K9JDIODL\MC90044145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452" y="3962400"/>
            <a:ext cx="2744905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49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DDRC Services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Intervention Services</a:t>
            </a:r>
          </a:p>
          <a:p>
            <a:pPr lvl="1"/>
            <a:r>
              <a:rPr lang="en-US" dirty="0" smtClean="0"/>
              <a:t>Children birth – 2 years who have developmental concerns or at risk of having developmental concerns</a:t>
            </a:r>
          </a:p>
          <a:p>
            <a:pPr lvl="1"/>
            <a:r>
              <a:rPr lang="en-US" dirty="0" smtClean="0"/>
              <a:t>Educational and therapeutic supports</a:t>
            </a:r>
          </a:p>
          <a:p>
            <a:pPr lvl="1"/>
            <a:r>
              <a:rPr lang="en-US" dirty="0" smtClean="0"/>
              <a:t>Provided within child’s everyday routines, activities and places</a:t>
            </a:r>
          </a:p>
          <a:p>
            <a:pPr lvl="1"/>
            <a:r>
              <a:rPr lang="en-US" dirty="0" smtClean="0"/>
              <a:t>Funding hierarchy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81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Child cannot have more than $2000 in assets</a:t>
            </a:r>
          </a:p>
          <a:p>
            <a:r>
              <a:rPr lang="en-US" dirty="0" smtClean="0"/>
              <a:t>Child’s monthly income must be less than </a:t>
            </a:r>
            <a:r>
              <a:rPr lang="en-US" dirty="0" smtClean="0"/>
              <a:t>$</a:t>
            </a:r>
            <a:r>
              <a:rPr lang="en-US" dirty="0" smtClean="0"/>
              <a:t>2199 for 2015  (3 times the SSI  rate - $721 for 2014, $733 for 2015).</a:t>
            </a:r>
          </a:p>
          <a:p>
            <a:endParaRPr lang="en-US" dirty="0"/>
          </a:p>
        </p:txBody>
      </p:sp>
      <p:pic>
        <p:nvPicPr>
          <p:cNvPr id="2050" name="Picture 2" descr="C:\Users\clipski\AppData\Local\Microsoft\Windows\Temporary Internet Files\Content.IE5\SK1QP08F\MC90043163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733800"/>
            <a:ext cx="41910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2456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apply?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local CCB</a:t>
            </a:r>
          </a:p>
          <a:p>
            <a:pPr marL="457200" lvl="1" indent="0">
              <a:buNone/>
            </a:pPr>
            <a:r>
              <a:rPr lang="en-US" dirty="0" smtClean="0"/>
              <a:t>For Jefferson county:</a:t>
            </a:r>
          </a:p>
          <a:p>
            <a:pPr lvl="1"/>
            <a:r>
              <a:rPr lang="en-US" dirty="0" smtClean="0"/>
              <a:t>DDRC</a:t>
            </a:r>
          </a:p>
          <a:p>
            <a:pPr lvl="1"/>
            <a:r>
              <a:rPr lang="en-US" dirty="0" smtClean="0"/>
              <a:t>303-462-6610 (children 3 years &amp; older)</a:t>
            </a:r>
          </a:p>
          <a:p>
            <a:pPr lvl="1"/>
            <a:r>
              <a:rPr lang="en-US" dirty="0" smtClean="0"/>
              <a:t>303-462-6586 (children birth – 2 years)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99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Criteria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Long Term Care 100.2 Assessment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Bathing</a:t>
            </a:r>
          </a:p>
          <a:p>
            <a:r>
              <a:rPr lang="en-US" dirty="0" smtClean="0"/>
              <a:t>Dressing</a:t>
            </a:r>
          </a:p>
          <a:p>
            <a:r>
              <a:rPr lang="en-US" dirty="0" smtClean="0"/>
              <a:t>Toileting</a:t>
            </a:r>
          </a:p>
          <a:p>
            <a:r>
              <a:rPr lang="en-US" dirty="0" smtClean="0"/>
              <a:t>Eating</a:t>
            </a:r>
          </a:p>
          <a:p>
            <a:r>
              <a:rPr lang="en-US" dirty="0" smtClean="0"/>
              <a:t>Mobility</a:t>
            </a:r>
          </a:p>
          <a:p>
            <a:r>
              <a:rPr lang="en-US" dirty="0" smtClean="0"/>
              <a:t>Transferring</a:t>
            </a:r>
          </a:p>
          <a:p>
            <a:r>
              <a:rPr lang="en-US" dirty="0" smtClean="0"/>
              <a:t>Supervision Cognitive/Memory</a:t>
            </a:r>
          </a:p>
          <a:p>
            <a:r>
              <a:rPr lang="en-US" dirty="0" smtClean="0"/>
              <a:t>Supervision Behavioral</a:t>
            </a:r>
          </a:p>
          <a:p>
            <a:endParaRPr lang="en-US" dirty="0"/>
          </a:p>
          <a:p>
            <a:r>
              <a:rPr lang="en-US" dirty="0" smtClean="0"/>
              <a:t>Abilities are scored from 0-3.  Child required to score a score of “2” in at least two ADL areas or a score of “2” in at least one of the Supervision areas.</a:t>
            </a:r>
            <a:endParaRPr lang="en-US" dirty="0"/>
          </a:p>
        </p:txBody>
      </p:sp>
      <p:pic>
        <p:nvPicPr>
          <p:cNvPr id="3074" name="Picture 2" descr="C:\Users\clipski\AppData\Local\Microsoft\Windows\Temporary Internet Files\Content.IE5\Y1YZVWKC\MC90043492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676400"/>
            <a:ext cx="2285772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90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Targeting Criteria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for each Waiver program based on purpose for each Waiver</a:t>
            </a:r>
            <a:endParaRPr lang="en-US" dirty="0"/>
          </a:p>
        </p:txBody>
      </p:sp>
      <p:pic>
        <p:nvPicPr>
          <p:cNvPr id="4098" name="Picture 2" descr="C:\Users\clipski\AppData\Local\Microsoft\Windows\Temporary Internet Files\Content.IE5\CS24QNE6\MC900441902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2" y="3124200"/>
            <a:ext cx="3959225" cy="309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657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CES – Children’s Extensive Support Waiver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Who served?</a:t>
            </a:r>
          </a:p>
          <a:p>
            <a:pPr lvl="1"/>
            <a:r>
              <a:rPr lang="en-US" dirty="0" smtClean="0"/>
              <a:t>Children birth – 17 years</a:t>
            </a:r>
          </a:p>
          <a:p>
            <a:pPr lvl="1"/>
            <a:r>
              <a:rPr lang="en-US" dirty="0" smtClean="0"/>
              <a:t>Children with intensive behavioral &amp;/or medical needs who are at risk of institutionalization</a:t>
            </a:r>
          </a:p>
          <a:p>
            <a:pPr lvl="1"/>
            <a:r>
              <a:rPr lang="en-US" dirty="0" smtClean="0"/>
              <a:t>Children birth-age 4 must have a developmental delay, Children 5-17 must have a developmental disability</a:t>
            </a:r>
          </a:p>
          <a:p>
            <a:pPr lvl="1"/>
            <a:r>
              <a:rPr lang="en-US" dirty="0" smtClean="0"/>
              <a:t>Child must meet ICF-MR level of care</a:t>
            </a:r>
          </a:p>
          <a:p>
            <a:pPr lvl="1"/>
            <a:r>
              <a:rPr lang="en-US" dirty="0" smtClean="0"/>
              <a:t>Child must have actual medical condition or serious behavioral condition such as aggression toward self, others or property which requires a direct physical intervention every 2 hours during the day and every 3 hours during the night – YES, THERE IS NIGHT TIME CRITERIA</a:t>
            </a:r>
          </a:p>
          <a:p>
            <a:pPr lvl="1"/>
            <a:r>
              <a:rPr lang="en-US" dirty="0" smtClean="0"/>
              <a:t>Children may or may not be eligible for Medicaid via another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10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CES Waiver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Respite</a:t>
            </a:r>
          </a:p>
          <a:p>
            <a:r>
              <a:rPr lang="en-US" dirty="0" smtClean="0"/>
              <a:t>Personal Care</a:t>
            </a:r>
          </a:p>
          <a:p>
            <a:r>
              <a:rPr lang="en-US" dirty="0" smtClean="0"/>
              <a:t>Homemaker</a:t>
            </a:r>
          </a:p>
          <a:p>
            <a:r>
              <a:rPr lang="en-US" dirty="0" smtClean="0"/>
              <a:t>Home Accessibility Adaptations</a:t>
            </a:r>
          </a:p>
          <a:p>
            <a:r>
              <a:rPr lang="en-US" dirty="0" smtClean="0"/>
              <a:t>Specialized Medical Supplies &amp; Equipment</a:t>
            </a:r>
          </a:p>
          <a:p>
            <a:r>
              <a:rPr lang="en-US" dirty="0" smtClean="0"/>
              <a:t>Behavioral Services</a:t>
            </a:r>
          </a:p>
          <a:p>
            <a:r>
              <a:rPr lang="en-US" dirty="0" smtClean="0"/>
              <a:t>Professional Services (Hippo, Music, Massage Therapy)</a:t>
            </a:r>
          </a:p>
          <a:p>
            <a:r>
              <a:rPr lang="en-US" dirty="0" smtClean="0"/>
              <a:t>Vision Therapy</a:t>
            </a:r>
          </a:p>
          <a:p>
            <a:r>
              <a:rPr lang="en-US" dirty="0" smtClean="0"/>
              <a:t>Parent Education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147" name="Picture 3" descr="C:\Users\clipski\AppData\Local\Microsoft\Windows\Temporary Internet Files\Content.IE5\CS24QNE6\MC90023519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371600"/>
            <a:ext cx="1826971" cy="1479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04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Waiver Services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Assistive Technology</a:t>
            </a:r>
          </a:p>
          <a:p>
            <a:r>
              <a:rPr lang="en-US" dirty="0" smtClean="0"/>
              <a:t>Adaptive Recreation fees and services</a:t>
            </a:r>
          </a:p>
          <a:p>
            <a:r>
              <a:rPr lang="en-US" dirty="0" smtClean="0"/>
              <a:t>Vehicle modifications</a:t>
            </a:r>
          </a:p>
          <a:p>
            <a:r>
              <a:rPr lang="en-US" dirty="0" smtClean="0"/>
              <a:t>Community Connector</a:t>
            </a:r>
          </a:p>
          <a:p>
            <a:endParaRPr lang="en-US" dirty="0" smtClean="0"/>
          </a:p>
          <a:p>
            <a:r>
              <a:rPr lang="en-US" dirty="0" smtClean="0"/>
              <a:t>Note:  Services only available when natural supports, Medicaid state plan benefits or other funding are not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3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 you heard there is no waiting list?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Technically, there is no wait list</a:t>
            </a:r>
          </a:p>
          <a:p>
            <a:endParaRPr lang="en-US" dirty="0"/>
          </a:p>
          <a:p>
            <a:r>
              <a:rPr lang="en-US" dirty="0" smtClean="0"/>
              <a:t>However…..</a:t>
            </a:r>
          </a:p>
          <a:p>
            <a:endParaRPr lang="en-US" dirty="0"/>
          </a:p>
          <a:p>
            <a:r>
              <a:rPr lang="en-US" dirty="0" smtClean="0"/>
              <a:t>Children are enrolled in the order they went on the waitlist.   Metro area CCBs are backlogged in enrollment.</a:t>
            </a:r>
          </a:p>
          <a:p>
            <a:r>
              <a:rPr lang="en-US" dirty="0" smtClean="0"/>
              <a:t>High volume of children applying</a:t>
            </a:r>
          </a:p>
          <a:p>
            <a:r>
              <a:rPr lang="en-US" dirty="0" smtClean="0"/>
              <a:t>Can be a fairly significant wait time before child can enroll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47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1016</Words>
  <Application>Microsoft Office PowerPoint</Application>
  <PresentationFormat>On-screen Show (4:3)</PresentationFormat>
  <Paragraphs>190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Children’s Medicaid Waivers &amp; More</vt:lpstr>
      <vt:lpstr>5 Children’s Waivers</vt:lpstr>
      <vt:lpstr>Financial Criteria</vt:lpstr>
      <vt:lpstr>Functional Criteria </vt:lpstr>
      <vt:lpstr>Targeting Criteria </vt:lpstr>
      <vt:lpstr>CES – Children’s Extensive Support Waiver</vt:lpstr>
      <vt:lpstr>CES Waiver Services</vt:lpstr>
      <vt:lpstr>Waiver Services con’t</vt:lpstr>
      <vt:lpstr>So you heard there is no waiting list?</vt:lpstr>
      <vt:lpstr>Where do I apply?</vt:lpstr>
      <vt:lpstr>CHCBS – Children’s Home &amp; Community Based Services Waiver</vt:lpstr>
      <vt:lpstr>CHCBS Waiver Services </vt:lpstr>
      <vt:lpstr>Is there a wait list </vt:lpstr>
      <vt:lpstr>Where do I apply?</vt:lpstr>
      <vt:lpstr>CWA – Children with Autism Waiver</vt:lpstr>
      <vt:lpstr>CWA Waiver Services</vt:lpstr>
      <vt:lpstr>Is there a wait list?</vt:lpstr>
      <vt:lpstr>Where do I apply </vt:lpstr>
      <vt:lpstr>CLLI – Children with Life Limiting Illness</vt:lpstr>
      <vt:lpstr>CLLI Waiver Services</vt:lpstr>
      <vt:lpstr>Is there a wait list </vt:lpstr>
      <vt:lpstr>Where do I apply </vt:lpstr>
      <vt:lpstr>CHRP – Children’s Habilitation Residential Program Waiver</vt:lpstr>
      <vt:lpstr>CHRP Waiver Services</vt:lpstr>
      <vt:lpstr>Where do I apply?</vt:lpstr>
      <vt:lpstr>Medicaid Buy In Program</vt:lpstr>
      <vt:lpstr>What am I getting?</vt:lpstr>
      <vt:lpstr>Other DDRC Services</vt:lpstr>
      <vt:lpstr>Other DDRC Services con’t</vt:lpstr>
      <vt:lpstr>Where do I apply? </vt:lpstr>
    </vt:vector>
  </TitlesOfParts>
  <Company>DDRC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Children’s Medicaid Waivers</dc:title>
  <dc:creator>Windows User</dc:creator>
  <cp:lastModifiedBy>Windows User</cp:lastModifiedBy>
  <cp:revision>17</cp:revision>
  <cp:lastPrinted>2014-10-23T17:18:32Z</cp:lastPrinted>
  <dcterms:created xsi:type="dcterms:W3CDTF">2014-10-22T22:56:54Z</dcterms:created>
  <dcterms:modified xsi:type="dcterms:W3CDTF">2015-01-21T01:50:29Z</dcterms:modified>
</cp:coreProperties>
</file>